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6"/>
  </p:notesMasterIdLst>
  <p:sldIdLst>
    <p:sldId id="256" r:id="rId2"/>
    <p:sldId id="266" r:id="rId3"/>
    <p:sldId id="267" r:id="rId4"/>
    <p:sldId id="268" r:id="rId5"/>
    <p:sldId id="258" r:id="rId6"/>
    <p:sldId id="265" r:id="rId7"/>
    <p:sldId id="271" r:id="rId8"/>
    <p:sldId id="264" r:id="rId9"/>
    <p:sldId id="269" r:id="rId10"/>
    <p:sldId id="260" r:id="rId11"/>
    <p:sldId id="261" r:id="rId12"/>
    <p:sldId id="262" r:id="rId13"/>
    <p:sldId id="263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0"/>
    <p:restoredTop sz="83658"/>
  </p:normalViewPr>
  <p:slideViewPr>
    <p:cSldViewPr snapToGrid="0" snapToObjects="1">
      <p:cViewPr>
        <p:scale>
          <a:sx n="55" d="100"/>
          <a:sy n="55" d="100"/>
        </p:scale>
        <p:origin x="127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104CD-C638-164C-838D-35F2F3871EEE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837F2-DF54-A74B-9D6A-07C6DD4E9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tochondria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OMA1#cite_note-7" TargetMode="External"/><Relationship Id="rId5" Type="http://schemas.openxmlformats.org/officeDocument/2006/relationships/hyperlink" Target="https://en.wikipedia.org/wiki/Bcl-2_homologous_antagonist_killer" TargetMode="External"/><Relationship Id="rId4" Type="http://schemas.openxmlformats.org/officeDocument/2006/relationships/hyperlink" Target="https://en.wikipedia.org/wiki/Bcl-2-associated_X_protei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37F2-DF54-A74B-9D6A-07C6DD4E9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a metalloprotease, this protein is a substantial component of the quality control system in the inner membrane of </a:t>
            </a:r>
            <a:r>
              <a:rPr lang="en-US" dirty="0">
                <a:hlinkClick r:id="rId3" tooltip="Mitochondria"/>
              </a:rPr>
              <a:t>mitochondria</a:t>
            </a:r>
            <a:r>
              <a:rPr lang="en-US" dirty="0"/>
              <a:t>. Being activated by enzyme </a:t>
            </a:r>
            <a:r>
              <a:rPr lang="en-US" dirty="0">
                <a:hlinkClick r:id="rId4" tooltip="Bcl-2-associated X protein"/>
              </a:rPr>
              <a:t>Bax</a:t>
            </a:r>
            <a:r>
              <a:rPr lang="en-US" dirty="0"/>
              <a:t> and </a:t>
            </a:r>
            <a:r>
              <a:rPr lang="en-US" dirty="0">
                <a:hlinkClick r:id="rId5" tooltip="Bcl-2 homologous antagonist killer"/>
              </a:rPr>
              <a:t>Bak</a:t>
            </a:r>
            <a:r>
              <a:rPr lang="en-US" dirty="0"/>
              <a:t>, mitochondrial protease OMA1 promotes cytochrome c release which subsequently induces apoptosis.</a:t>
            </a:r>
            <a:r>
              <a:rPr lang="en-US" baseline="30000" dirty="0">
                <a:hlinkClick r:id="rId6"/>
              </a:rPr>
              <a:t>[7]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37F2-DF54-A74B-9D6A-07C6DD4E9A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3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 T2 cr10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837F2-DF54-A74B-9D6A-07C6DD4E9A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5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6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5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4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1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8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1CD26-DFED-A54F-AA1A-371ACEE3A315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D4DB-92E5-0348-9559-5DADB8B41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E809E-1229-3647-8EB5-DACE0643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9" y="1980004"/>
            <a:ext cx="11083962" cy="3694654"/>
          </a:xfrm>
          <a:prstGeom prst="rect">
            <a:avLst/>
          </a:prstGeom>
        </p:spPr>
      </p:pic>
      <p:sp>
        <p:nvSpPr>
          <p:cNvPr id="5" name="AutoShape 4" descr="view-source:https://pbs.twimg.com/profile_banners/285658202/1529609301/1500x500">
            <a:extLst>
              <a:ext uri="{FF2B5EF4-FFF2-40B4-BE49-F238E27FC236}">
                <a16:creationId xmlns:a16="http://schemas.microsoft.com/office/drawing/2014/main" id="{D04A214B-6B95-6146-9FE2-27C818A62592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1524000" y="164934"/>
            <a:ext cx="9144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/>
              <a:t>Defining the consequences of genetic variation on a proteome– wide scale: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FA1DCD-7C25-7548-A572-55A711F49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Danny Antaki</a:t>
            </a:r>
          </a:p>
          <a:p>
            <a:r>
              <a:rPr lang="en-US" dirty="0"/>
              <a:t>12/07/2018</a:t>
            </a:r>
          </a:p>
          <a:p>
            <a:r>
              <a:rPr lang="en-US" dirty="0"/>
              <a:t>Gleeson Lab Meeting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2E13F-60C1-E442-BEE8-A1F3E98B74EB}"/>
              </a:ext>
            </a:extLst>
          </p:cNvPr>
          <p:cNvSpPr/>
          <p:nvPr/>
        </p:nvSpPr>
        <p:spPr>
          <a:xfrm>
            <a:off x="1908157" y="1795338"/>
            <a:ext cx="84169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QTL Mapping with the Diversity Outbred Mouse Lines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125045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BED2-FBA6-AC49-9BDD-631F126E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in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9D02-A217-B64D-A6D9-A2A74DB9D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860800" cy="4651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192 DO mouse lines</a:t>
            </a:r>
          </a:p>
          <a:p>
            <a:pPr lvl="1"/>
            <a:endParaRPr lang="en-US" dirty="0"/>
          </a:p>
          <a:p>
            <a:r>
              <a:rPr lang="en-US" dirty="0"/>
              <a:t>Determine QTL for transcripts and proteins in liver</a:t>
            </a:r>
          </a:p>
          <a:p>
            <a:endParaRPr lang="en-US" dirty="0"/>
          </a:p>
          <a:p>
            <a:r>
              <a:rPr lang="en-US" dirty="0"/>
              <a:t>Characterize different QTL flavors</a:t>
            </a:r>
          </a:p>
          <a:p>
            <a:pPr lvl="1"/>
            <a:r>
              <a:rPr lang="en-US" dirty="0"/>
              <a:t>Local, distant, pleiotropic </a:t>
            </a:r>
          </a:p>
          <a:p>
            <a:pPr lvl="1"/>
            <a:endParaRPr lang="en-US" dirty="0"/>
          </a:p>
          <a:p>
            <a:r>
              <a:rPr lang="en-US" dirty="0"/>
              <a:t>Compared results with replication cohort of 192 independent DO lines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4ACF5-8D06-6A49-B410-0484B8E7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42" y="1520636"/>
            <a:ext cx="6441558" cy="46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5435-F08B-C949-9FD7-E367C923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Background Drives Translational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660-945C-A140-9C48-7348BCF43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0000" cy="4351338"/>
          </a:xfrm>
        </p:spPr>
        <p:txBody>
          <a:bodyPr/>
          <a:lstStyle/>
          <a:p>
            <a:r>
              <a:rPr lang="en-US" dirty="0"/>
              <a:t>Measured liver protein abundance in the 8 founder strains</a:t>
            </a:r>
          </a:p>
          <a:p>
            <a:endParaRPr lang="en-US" dirty="0"/>
          </a:p>
          <a:p>
            <a:r>
              <a:rPr lang="en-US" dirty="0"/>
              <a:t>Most of the explained variance was due to strain, then sex</a:t>
            </a:r>
          </a:p>
          <a:p>
            <a:endParaRPr lang="en-US" dirty="0"/>
          </a:p>
          <a:p>
            <a:r>
              <a:rPr lang="en-US" dirty="0"/>
              <a:t>Imply QTL mapping in outbred lines is feasible 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0C6580-1D36-0F42-9CD0-E48A5B346AD1}"/>
              </a:ext>
            </a:extLst>
          </p:cNvPr>
          <p:cNvGrpSpPr/>
          <p:nvPr/>
        </p:nvGrpSpPr>
        <p:grpSpPr>
          <a:xfrm>
            <a:off x="6718300" y="1690688"/>
            <a:ext cx="4635500" cy="5041110"/>
            <a:chOff x="6515100" y="1511300"/>
            <a:chExt cx="4635500" cy="5041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F3BAF0-9492-4A4E-98C0-54BA7253C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505"/>
            <a:stretch/>
          </p:blipFill>
          <p:spPr>
            <a:xfrm>
              <a:off x="6515100" y="1511300"/>
              <a:ext cx="4635500" cy="15152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A8F19D-C370-404B-B7AD-4C1E64AB9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1370" y="3026573"/>
              <a:ext cx="4042960" cy="3525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98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E8DA-AC95-3A4C-9956-BD557AF3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 of Sex and Diet on DO Mouse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BAA2-53D8-E340-B509-0E6DACA1A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61583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Profiled transcript and protein levels in 192 DO lines</a:t>
            </a:r>
          </a:p>
          <a:p>
            <a:endParaRPr lang="en-US" sz="2400" dirty="0"/>
          </a:p>
          <a:p>
            <a:r>
              <a:rPr lang="en-US" sz="2400" dirty="0"/>
              <a:t>Sex and then diet were the major drivers of variation for both transcript and protein abundance</a:t>
            </a:r>
          </a:p>
          <a:p>
            <a:r>
              <a:rPr lang="en-US" sz="2400" i="1" dirty="0"/>
              <a:t> Genetic background explained more variation than sex or diet.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A9468A-F01B-924E-B96D-522C9E00A35B}"/>
              </a:ext>
            </a:extLst>
          </p:cNvPr>
          <p:cNvGrpSpPr/>
          <p:nvPr/>
        </p:nvGrpSpPr>
        <p:grpSpPr>
          <a:xfrm>
            <a:off x="1805539" y="3098561"/>
            <a:ext cx="8580922" cy="3759439"/>
            <a:chOff x="838200" y="3098561"/>
            <a:chExt cx="8580922" cy="37594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8735E2-A00B-F142-BE6F-3E62E80A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3100" y="3098561"/>
              <a:ext cx="7213600" cy="558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460D77-ED36-6B40-B837-E4797AAB4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556000"/>
              <a:ext cx="3863812" cy="32067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20C531-F768-2D41-A891-085D6D72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0700" y="3657361"/>
              <a:ext cx="3818422" cy="320063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537457-21FA-9D46-9465-8A29C26FBC69}"/>
                </a:ext>
              </a:extLst>
            </p:cNvPr>
            <p:cNvSpPr txBox="1"/>
            <p:nvPr/>
          </p:nvSpPr>
          <p:spPr>
            <a:xfrm>
              <a:off x="1943100" y="3472695"/>
              <a:ext cx="222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protein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F61B0A-406B-854E-A512-8FA8C52AF873}"/>
                </a:ext>
              </a:extLst>
            </p:cNvPr>
            <p:cNvSpPr txBox="1"/>
            <p:nvPr/>
          </p:nvSpPr>
          <p:spPr>
            <a:xfrm>
              <a:off x="6790289" y="3472695"/>
              <a:ext cx="2222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transcript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8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C02A-E0B9-4344-AED5-4CB9B649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QTLs of 6,706 proteins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C6F35-A0D8-E243-95EE-9D51E7DA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464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Test the association of 6,706 proteins</a:t>
            </a:r>
          </a:p>
          <a:p>
            <a:pPr lvl="1"/>
            <a:r>
              <a:rPr lang="en-US" dirty="0"/>
              <a:t>Both protein and transcript were detectable in half of the samples</a:t>
            </a:r>
          </a:p>
          <a:p>
            <a:pPr lvl="1"/>
            <a:endParaRPr lang="en-US" dirty="0"/>
          </a:p>
          <a:p>
            <a:r>
              <a:rPr lang="en-US" dirty="0"/>
              <a:t>2,866 </a:t>
            </a:r>
            <a:r>
              <a:rPr lang="en-US" dirty="0" err="1"/>
              <a:t>pQTLs</a:t>
            </a:r>
            <a:r>
              <a:rPr lang="en-US" dirty="0"/>
              <a:t> for 2,552 proteins </a:t>
            </a:r>
          </a:p>
          <a:p>
            <a:r>
              <a:rPr lang="en-US" dirty="0"/>
              <a:t>4,188 </a:t>
            </a:r>
            <a:r>
              <a:rPr lang="en-US" dirty="0" err="1"/>
              <a:t>eQTLs</a:t>
            </a:r>
            <a:r>
              <a:rPr lang="en-US" dirty="0"/>
              <a:t> for 3,706 genes</a:t>
            </a:r>
          </a:p>
          <a:p>
            <a:endParaRPr lang="en-US" dirty="0"/>
          </a:p>
          <a:p>
            <a:r>
              <a:rPr lang="en-US" dirty="0"/>
              <a:t>Local interactions more common than distant </a:t>
            </a:r>
          </a:p>
          <a:p>
            <a:pPr lvl="1"/>
            <a:r>
              <a:rPr lang="en-US" dirty="0"/>
              <a:t>1,736 local </a:t>
            </a:r>
            <a:r>
              <a:rPr lang="en-US" dirty="0" err="1"/>
              <a:t>pQTLs</a:t>
            </a:r>
            <a:r>
              <a:rPr lang="en-US" dirty="0"/>
              <a:t> / 1,130 distant </a:t>
            </a:r>
            <a:r>
              <a:rPr lang="en-US" dirty="0" err="1"/>
              <a:t>pQTLs</a:t>
            </a:r>
            <a:endParaRPr lang="en-US" dirty="0"/>
          </a:p>
          <a:p>
            <a:pPr lvl="1"/>
            <a:r>
              <a:rPr lang="en-US" dirty="0"/>
              <a:t>3,211 local </a:t>
            </a:r>
            <a:r>
              <a:rPr lang="en-US" dirty="0" err="1"/>
              <a:t>eQTLs</a:t>
            </a:r>
            <a:r>
              <a:rPr lang="en-US" dirty="0"/>
              <a:t> / 977 distant </a:t>
            </a:r>
            <a:r>
              <a:rPr lang="en-US" dirty="0" err="1"/>
              <a:t>eQTLs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Appreciable replication rate in 192 independent DO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59F85-2A32-5D4E-95C7-55BDCA56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847" y="2464945"/>
            <a:ext cx="6145395" cy="30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997A-380E-0A4F-BB08-AC937C8B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Local QTLs Influence Both Transcript and Protein Amounts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ED31-E377-164D-A45A-71F1342F7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922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Genes with concordant QTLs had correlated transcript and protein abundance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 Small number of local </a:t>
            </a:r>
            <a:r>
              <a:rPr lang="en-US" sz="2400" dirty="0" err="1"/>
              <a:t>pQTL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</a:t>
            </a:r>
            <a:r>
              <a:rPr lang="en-US" sz="2400" dirty="0" err="1"/>
              <a:t>eQTL</a:t>
            </a:r>
            <a:r>
              <a:rPr lang="en-US" sz="2400" dirty="0"/>
              <a:t> maybe be explained by variants that affect protein stability</a:t>
            </a:r>
          </a:p>
          <a:p>
            <a:pPr lvl="1"/>
            <a:r>
              <a:rPr lang="en-US" sz="2000" dirty="0"/>
              <a:t>Defects of post-transcriptional functions </a:t>
            </a:r>
          </a:p>
          <a:p>
            <a:pPr lvl="1"/>
            <a:r>
              <a:rPr lang="en-US" sz="2000" i="1" dirty="0"/>
              <a:t>Missense mutations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110F1-76F2-E646-8A75-E3210B12B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66"/>
          <a:stretch/>
        </p:blipFill>
        <p:spPr>
          <a:xfrm>
            <a:off x="5167423" y="2472216"/>
            <a:ext cx="6961780" cy="3058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D4249-19D8-9D4F-8A8D-73D56E2117FB}"/>
              </a:ext>
            </a:extLst>
          </p:cNvPr>
          <p:cNvSpPr/>
          <p:nvPr/>
        </p:nvSpPr>
        <p:spPr>
          <a:xfrm>
            <a:off x="6240378" y="5530372"/>
            <a:ext cx="4815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dirty="0"/>
              <a:t>80% of local </a:t>
            </a:r>
            <a:r>
              <a:rPr lang="en-US" dirty="0" err="1"/>
              <a:t>pQTL</a:t>
            </a:r>
            <a:r>
              <a:rPr lang="en-US" dirty="0"/>
              <a:t> had a corresponding </a:t>
            </a:r>
            <a:r>
              <a:rPr lang="en-US" dirty="0" err="1"/>
              <a:t>eQTL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9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C077-6C1E-FB47-A375-54D9C354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Distant </a:t>
            </a:r>
            <a:r>
              <a:rPr lang="en-US" sz="3600" dirty="0" err="1"/>
              <a:t>pQTLs</a:t>
            </a:r>
            <a:r>
              <a:rPr lang="en-US" sz="3600" dirty="0"/>
              <a:t> affect protein abundance </a:t>
            </a:r>
            <a:br>
              <a:rPr lang="en-US" sz="3600" dirty="0"/>
            </a:br>
            <a:r>
              <a:rPr lang="en-US" sz="3600" dirty="0"/>
              <a:t>post-transcriptionally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BEA2-6B39-B440-AF9D-3E80B4A8A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536"/>
            <a:ext cx="38983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Most distant </a:t>
            </a:r>
            <a:r>
              <a:rPr lang="en-US" sz="2400" dirty="0" err="1"/>
              <a:t>pQTLs</a:t>
            </a:r>
            <a:r>
              <a:rPr lang="en-US" sz="2400" dirty="0"/>
              <a:t> were exclusive from distant </a:t>
            </a:r>
            <a:r>
              <a:rPr lang="en-US" sz="2400" dirty="0" err="1"/>
              <a:t>eQTLs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 effect of transcription abundance was added to the model</a:t>
            </a:r>
          </a:p>
          <a:p>
            <a:pPr lvl="1"/>
            <a:r>
              <a:rPr lang="en-US" sz="2000" dirty="0"/>
              <a:t>Local </a:t>
            </a:r>
            <a:r>
              <a:rPr lang="en-US" sz="2000" dirty="0" err="1"/>
              <a:t>pQTL</a:t>
            </a:r>
            <a:r>
              <a:rPr lang="en-US" sz="2000" dirty="0"/>
              <a:t> were more likely to be regulated by transcriptional mechanisms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C08886-268B-A34C-9D16-B8F82C212595}"/>
              </a:ext>
            </a:extLst>
          </p:cNvPr>
          <p:cNvGrpSpPr/>
          <p:nvPr/>
        </p:nvGrpSpPr>
        <p:grpSpPr>
          <a:xfrm>
            <a:off x="4399342" y="1027906"/>
            <a:ext cx="7792658" cy="1800415"/>
            <a:chOff x="2624705" y="4344353"/>
            <a:chExt cx="8989444" cy="2151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7B9B64-AF9E-FD45-AC86-2F7A61FD2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96"/>
            <a:stretch/>
          </p:blipFill>
          <p:spPr>
            <a:xfrm>
              <a:off x="2624706" y="5376672"/>
              <a:ext cx="8989443" cy="1119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B60048-C3BA-A54C-A4DD-E1B607C89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1349" b="88945"/>
            <a:stretch/>
          </p:blipFill>
          <p:spPr>
            <a:xfrm>
              <a:off x="2624705" y="4344353"/>
              <a:ext cx="8989443" cy="1119378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1BE66FB-B956-8C41-8981-F0A56320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9"/>
          <a:stretch/>
        </p:blipFill>
        <p:spPr>
          <a:xfrm>
            <a:off x="4987065" y="3182112"/>
            <a:ext cx="6617209" cy="325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7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8F34-72BA-574E-BAB4-BB472012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Mediation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B35C-A291-314E-8BD0-4EEBA4270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718"/>
            <a:ext cx="6275832" cy="4351338"/>
          </a:xfrm>
        </p:spPr>
        <p:txBody>
          <a:bodyPr/>
          <a:lstStyle/>
          <a:p>
            <a:r>
              <a:rPr lang="en-US" dirty="0"/>
              <a:t>First used by social scientists and psychologists </a:t>
            </a:r>
          </a:p>
          <a:p>
            <a:endParaRPr lang="en-US" dirty="0"/>
          </a:p>
          <a:p>
            <a:r>
              <a:rPr lang="en-US" dirty="0"/>
              <a:t>Test of the effect of other variables </a:t>
            </a:r>
          </a:p>
          <a:p>
            <a:pPr lvl="1"/>
            <a:r>
              <a:rPr lang="en-US" dirty="0"/>
              <a:t>Add the effect to the regression model</a:t>
            </a:r>
          </a:p>
          <a:p>
            <a:pPr lvl="1"/>
            <a:r>
              <a:rPr lang="en-US" dirty="0"/>
              <a:t>Mediators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01C36-5357-CA4E-B128-4812E551E4E2}"/>
              </a:ext>
            </a:extLst>
          </p:cNvPr>
          <p:cNvSpPr txBox="1"/>
          <p:nvPr/>
        </p:nvSpPr>
        <p:spPr>
          <a:xfrm>
            <a:off x="838200" y="4238476"/>
            <a:ext cx="546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Genetics + Environment = Phenotype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D03B06-4798-AF41-AA4B-A6BAC90DD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08887"/>
              </p:ext>
            </p:extLst>
          </p:nvPr>
        </p:nvGraphicFramePr>
        <p:xfrm>
          <a:off x="887646" y="4761696"/>
          <a:ext cx="5418666" cy="1102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006827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26927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Significance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602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628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82016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39797BE3-7814-E648-8EFC-25E4B2BF3D13}"/>
              </a:ext>
            </a:extLst>
          </p:cNvPr>
          <p:cNvGrpSpPr/>
          <p:nvPr/>
        </p:nvGrpSpPr>
        <p:grpSpPr>
          <a:xfrm>
            <a:off x="7737144" y="2147184"/>
            <a:ext cx="3980570" cy="4182583"/>
            <a:chOff x="7737144" y="2147184"/>
            <a:chExt cx="3980570" cy="41825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1D4AF45-26FF-C14F-AC9F-D61605B356B1}"/>
                </a:ext>
              </a:extLst>
            </p:cNvPr>
            <p:cNvGrpSpPr/>
            <p:nvPr/>
          </p:nvGrpSpPr>
          <p:grpSpPr>
            <a:xfrm>
              <a:off x="7737144" y="2147184"/>
              <a:ext cx="3980570" cy="4182583"/>
              <a:chOff x="7737144" y="2147184"/>
              <a:chExt cx="3980570" cy="418258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E4CE8A1-8366-4948-A22F-CD093B27D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37144" y="2147184"/>
                <a:ext cx="3599434" cy="4182583"/>
              </a:xfrm>
              <a:prstGeom prst="rect">
                <a:avLst/>
              </a:prstGeom>
            </p:spPr>
          </p:pic>
          <p:sp>
            <p:nvSpPr>
              <p:cNvPr id="13" name="Lightning Bolt 12">
                <a:extLst>
                  <a:ext uri="{FF2B5EF4-FFF2-40B4-BE49-F238E27FC236}">
                    <a16:creationId xmlns:a16="http://schemas.microsoft.com/office/drawing/2014/main" id="{00711F1A-47B4-AB4E-9F1B-D3CD253C4E0E}"/>
                  </a:ext>
                </a:extLst>
              </p:cNvPr>
              <p:cNvSpPr/>
              <p:nvPr/>
            </p:nvSpPr>
            <p:spPr>
              <a:xfrm rot="9808277">
                <a:off x="10424160" y="2602877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Lightning Bolt 13">
                <a:extLst>
                  <a:ext uri="{FF2B5EF4-FFF2-40B4-BE49-F238E27FC236}">
                    <a16:creationId xmlns:a16="http://schemas.microsoft.com/office/drawing/2014/main" id="{528E29DC-17FC-4241-8B60-9240513C84D8}"/>
                  </a:ext>
                </a:extLst>
              </p:cNvPr>
              <p:cNvSpPr/>
              <p:nvPr/>
            </p:nvSpPr>
            <p:spPr>
              <a:xfrm rot="14339666">
                <a:off x="11206871" y="2573430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ightning Bolt 14">
                <a:extLst>
                  <a:ext uri="{FF2B5EF4-FFF2-40B4-BE49-F238E27FC236}">
                    <a16:creationId xmlns:a16="http://schemas.microsoft.com/office/drawing/2014/main" id="{70685602-F5D4-DD4F-9A89-CBA8B1C584C9}"/>
                  </a:ext>
                </a:extLst>
              </p:cNvPr>
              <p:cNvSpPr/>
              <p:nvPr/>
            </p:nvSpPr>
            <p:spPr>
              <a:xfrm rot="19401281">
                <a:off x="11315378" y="2941037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Lightning Bolt 15">
                <a:extLst>
                  <a:ext uri="{FF2B5EF4-FFF2-40B4-BE49-F238E27FC236}">
                    <a16:creationId xmlns:a16="http://schemas.microsoft.com/office/drawing/2014/main" id="{B3E30AD7-3C16-6246-A3A9-B0C67FF500E1}"/>
                  </a:ext>
                </a:extLst>
              </p:cNvPr>
              <p:cNvSpPr/>
              <p:nvPr/>
            </p:nvSpPr>
            <p:spPr>
              <a:xfrm rot="4648521">
                <a:off x="10570785" y="3103264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Lightning Bolt 16">
                <a:extLst>
                  <a:ext uri="{FF2B5EF4-FFF2-40B4-BE49-F238E27FC236}">
                    <a16:creationId xmlns:a16="http://schemas.microsoft.com/office/drawing/2014/main" id="{B917E15B-4E3C-FC4C-9577-909C6D4225A3}"/>
                  </a:ext>
                </a:extLst>
              </p:cNvPr>
              <p:cNvSpPr/>
              <p:nvPr/>
            </p:nvSpPr>
            <p:spPr>
              <a:xfrm rot="19790856">
                <a:off x="11109070" y="3171073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Lightning Bolt 17">
                <a:extLst>
                  <a:ext uri="{FF2B5EF4-FFF2-40B4-BE49-F238E27FC236}">
                    <a16:creationId xmlns:a16="http://schemas.microsoft.com/office/drawing/2014/main" id="{132CC609-4EB4-5448-8B30-25E5DD671034}"/>
                  </a:ext>
                </a:extLst>
              </p:cNvPr>
              <p:cNvSpPr/>
              <p:nvPr/>
            </p:nvSpPr>
            <p:spPr>
              <a:xfrm rot="14331387">
                <a:off x="10898325" y="2463674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ightning Bolt 18">
                <a:extLst>
                  <a:ext uri="{FF2B5EF4-FFF2-40B4-BE49-F238E27FC236}">
                    <a16:creationId xmlns:a16="http://schemas.microsoft.com/office/drawing/2014/main" id="{FE0BCD68-5FE0-7D49-AB35-79CA6625B7ED}"/>
                  </a:ext>
                </a:extLst>
              </p:cNvPr>
              <p:cNvSpPr/>
              <p:nvPr/>
            </p:nvSpPr>
            <p:spPr>
              <a:xfrm rot="14339666">
                <a:off x="10928646" y="3975902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Lightning Bolt 19">
                <a:extLst>
                  <a:ext uri="{FF2B5EF4-FFF2-40B4-BE49-F238E27FC236}">
                    <a16:creationId xmlns:a16="http://schemas.microsoft.com/office/drawing/2014/main" id="{5B14464D-DFF2-AB47-AD03-0DA0A1A909CC}"/>
                  </a:ext>
                </a:extLst>
              </p:cNvPr>
              <p:cNvSpPr/>
              <p:nvPr/>
            </p:nvSpPr>
            <p:spPr>
              <a:xfrm rot="18004162">
                <a:off x="11273301" y="4344638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Lightning Bolt 20">
                <a:extLst>
                  <a:ext uri="{FF2B5EF4-FFF2-40B4-BE49-F238E27FC236}">
                    <a16:creationId xmlns:a16="http://schemas.microsoft.com/office/drawing/2014/main" id="{28B5193F-B14C-7D4C-9AFA-E5D01E5464EC}"/>
                  </a:ext>
                </a:extLst>
              </p:cNvPr>
              <p:cNvSpPr/>
              <p:nvPr/>
            </p:nvSpPr>
            <p:spPr>
              <a:xfrm rot="10319062">
                <a:off x="10470903" y="4265009"/>
                <a:ext cx="402336" cy="310896"/>
              </a:xfrm>
              <a:prstGeom prst="lightningBol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A09C55-8327-CC43-AA49-35AEF26D3190}"/>
                </a:ext>
              </a:extLst>
            </p:cNvPr>
            <p:cNvSpPr txBox="1"/>
            <p:nvPr/>
          </p:nvSpPr>
          <p:spPr>
            <a:xfrm>
              <a:off x="8089303" y="2231897"/>
              <a:ext cx="6515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latin typeface="Times" pitchFamily="2" charset="0"/>
                </a:rPr>
                <a:t>QTL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9FAAAC-D9A7-E642-9673-A6ECE8EB4044}"/>
                </a:ext>
              </a:extLst>
            </p:cNvPr>
            <p:cNvSpPr/>
            <p:nvPr/>
          </p:nvSpPr>
          <p:spPr>
            <a:xfrm>
              <a:off x="8079012" y="4163015"/>
              <a:ext cx="53572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b="1" dirty="0">
                  <a:latin typeface="Times" pitchFamily="2" charset="0"/>
                </a:rPr>
                <a:t>QTL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BB88-E138-394E-A603-085DFF5E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local QTLs effected transcript and protein abundance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DAFE-E981-384E-81C8-CD47E7E4C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3688" cy="4351338"/>
          </a:xfrm>
        </p:spPr>
        <p:txBody>
          <a:bodyPr/>
          <a:lstStyle/>
          <a:p>
            <a:r>
              <a:rPr lang="en-US" dirty="0"/>
              <a:t>Bayesian Information Criteria</a:t>
            </a:r>
          </a:p>
          <a:p>
            <a:pPr lvl="1"/>
            <a:r>
              <a:rPr lang="en-US" dirty="0"/>
              <a:t>Used to find the best model from a finite set of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Distant QTLs effected protein levels post-translationally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3D421-B769-974A-BA52-A41EAE44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08" y="1411510"/>
            <a:ext cx="48006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4AA09-F918-784D-B3AE-C33C5D1D1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08" y="4236084"/>
            <a:ext cx="4940300" cy="234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50F07-DA8E-2F49-AD07-ADAA0659950A}"/>
              </a:ext>
            </a:extLst>
          </p:cNvPr>
          <p:cNvSpPr txBox="1"/>
          <p:nvPr/>
        </p:nvSpPr>
        <p:spPr>
          <a:xfrm>
            <a:off x="6949440" y="1204159"/>
            <a:ext cx="314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Local QTLs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4717B-A098-7444-84EA-19CF725657C3}"/>
              </a:ext>
            </a:extLst>
          </p:cNvPr>
          <p:cNvSpPr txBox="1"/>
          <p:nvPr/>
        </p:nvSpPr>
        <p:spPr>
          <a:xfrm>
            <a:off x="8991854" y="1202843"/>
            <a:ext cx="314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(N QTLs)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7ED68-7E0D-9842-881C-50121E2190BD}"/>
              </a:ext>
            </a:extLst>
          </p:cNvPr>
          <p:cNvSpPr txBox="1"/>
          <p:nvPr/>
        </p:nvSpPr>
        <p:spPr>
          <a:xfrm>
            <a:off x="7004050" y="3948294"/>
            <a:ext cx="314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Distant QTLs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A3853-9AEE-4441-BC1D-A16EEF157135}"/>
              </a:ext>
            </a:extLst>
          </p:cNvPr>
          <p:cNvSpPr txBox="1"/>
          <p:nvPr/>
        </p:nvSpPr>
        <p:spPr>
          <a:xfrm>
            <a:off x="9046464" y="3946978"/>
            <a:ext cx="314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(N QTLs)</a:t>
            </a:r>
          </a:p>
        </p:txBody>
      </p:sp>
    </p:spTree>
    <p:extLst>
      <p:ext uri="{BB962C8B-B14F-4D97-AF65-F5344CB8AC3E}">
        <p14:creationId xmlns:p14="http://schemas.microsoft.com/office/powerpoint/2010/main" val="219618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07EC9-8340-2A40-8F33-E4D7CA43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Missense mutations can lower protein abundance independent of transcript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0A43-9F8A-2147-894F-1CDFF508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3732"/>
            <a:ext cx="5233416" cy="13556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4 missense mutations in </a:t>
            </a:r>
            <a:r>
              <a:rPr lang="en-US" i="1" dirty="0"/>
              <a:t>Oma1</a:t>
            </a:r>
          </a:p>
          <a:p>
            <a:pPr lvl="1"/>
            <a:r>
              <a:rPr lang="en-US" dirty="0" err="1"/>
              <a:t>Deirved</a:t>
            </a:r>
            <a:r>
              <a:rPr lang="en-US" dirty="0"/>
              <a:t> from CAST ancestor </a:t>
            </a:r>
          </a:p>
          <a:p>
            <a:endParaRPr lang="en-US" dirty="0"/>
          </a:p>
          <a:p>
            <a:r>
              <a:rPr lang="en-US" dirty="0"/>
              <a:t>Likely affects protein stability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D5910-C9F2-9A48-B757-4FC5961B3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16"/>
          <a:stretch/>
        </p:blipFill>
        <p:spPr>
          <a:xfrm>
            <a:off x="838201" y="4421353"/>
            <a:ext cx="3989832" cy="2365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8A5BB-26F8-F94C-AC50-E63B6D0F9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7" b="78847"/>
          <a:stretch/>
        </p:blipFill>
        <p:spPr>
          <a:xfrm>
            <a:off x="1195324" y="1581596"/>
            <a:ext cx="4318000" cy="978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654EA-5144-D54E-9778-336717722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46"/>
          <a:stretch/>
        </p:blipFill>
        <p:spPr>
          <a:xfrm>
            <a:off x="6233761" y="1316736"/>
            <a:ext cx="5668679" cy="4951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92AB-15B7-5D49-BB29-89D824F6C847}"/>
              </a:ext>
            </a:extLst>
          </p:cNvPr>
          <p:cNvSpPr txBox="1"/>
          <p:nvPr/>
        </p:nvSpPr>
        <p:spPr>
          <a:xfrm>
            <a:off x="8098972" y="1375159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EFEB1-F33E-2B41-80BE-46EC976F0F7F}"/>
              </a:ext>
            </a:extLst>
          </p:cNvPr>
          <p:cNvSpPr txBox="1"/>
          <p:nvPr/>
        </p:nvSpPr>
        <p:spPr>
          <a:xfrm>
            <a:off x="8098972" y="3814457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367554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8655-9261-D94A-A8E2-D6DC54C1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5034"/>
          </a:xfrm>
        </p:spPr>
        <p:txBody>
          <a:bodyPr>
            <a:noAutofit/>
          </a:bodyPr>
          <a:lstStyle/>
          <a:p>
            <a:r>
              <a:rPr lang="en-US" sz="3200" dirty="0"/>
              <a:t>Mediation Analysis can Resolve Protein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95EF-FCB3-214B-8500-8F97E9CEF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153"/>
            <a:ext cx="5818632" cy="29062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Distant </a:t>
            </a:r>
            <a:r>
              <a:rPr lang="en-US" dirty="0" err="1"/>
              <a:t>pQTL</a:t>
            </a:r>
            <a:r>
              <a:rPr lang="en-US" dirty="0"/>
              <a:t> on chr5 found to strongly alter CCT2 protein levels </a:t>
            </a:r>
          </a:p>
          <a:p>
            <a:pPr lvl="1"/>
            <a:r>
              <a:rPr lang="en-US" dirty="0"/>
              <a:t>CCT2 transcript located on chr10</a:t>
            </a:r>
          </a:p>
          <a:p>
            <a:pPr lvl="1"/>
            <a:endParaRPr lang="en-US" dirty="0"/>
          </a:p>
          <a:p>
            <a:r>
              <a:rPr lang="en-US" dirty="0"/>
              <a:t>CCT6a transcript mediated </a:t>
            </a:r>
            <a:r>
              <a:rPr lang="en-US" dirty="0" err="1"/>
              <a:t>pQTL</a:t>
            </a:r>
            <a:r>
              <a:rPr lang="en-US" dirty="0"/>
              <a:t> effect</a:t>
            </a:r>
          </a:p>
          <a:p>
            <a:endParaRPr lang="en-US" dirty="0"/>
          </a:p>
          <a:p>
            <a:r>
              <a:rPr lang="en-US" dirty="0"/>
              <a:t>Pathway of chaperonin proteins</a:t>
            </a:r>
          </a:p>
          <a:p>
            <a:pPr lvl="1"/>
            <a:r>
              <a:rPr lang="en-US" dirty="0"/>
              <a:t>Protein folding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875BB-6901-1844-9E19-F686B1A0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5461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CB10C-0DCB-6C40-B521-97CE5F11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1280159"/>
            <a:ext cx="3855720" cy="558347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AE2557E3-48B1-794D-94DA-FD158AE47213}"/>
              </a:ext>
            </a:extLst>
          </p:cNvPr>
          <p:cNvSpPr/>
          <p:nvPr/>
        </p:nvSpPr>
        <p:spPr>
          <a:xfrm>
            <a:off x="11244263" y="3371850"/>
            <a:ext cx="414337" cy="318611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C12DB-34C2-EF4C-9E28-14074143AFB6}"/>
              </a:ext>
            </a:extLst>
          </p:cNvPr>
          <p:cNvSpPr txBox="1"/>
          <p:nvPr/>
        </p:nvSpPr>
        <p:spPr>
          <a:xfrm>
            <a:off x="11673183" y="3371850"/>
            <a:ext cx="461665" cy="31861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dirty="0"/>
              <a:t>Mediation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28387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8942-20D9-5445-BB75-0F8E0D05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Mus musculus: </a:t>
            </a:r>
            <a:r>
              <a:rPr lang="en-US" sz="4000" dirty="0"/>
              <a:t>Genetic Workhorse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BA67EF-2E4A-B242-B40F-702D4B4F7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37148"/>
              </p:ext>
            </p:extLst>
          </p:nvPr>
        </p:nvGraphicFramePr>
        <p:xfrm>
          <a:off x="838200" y="4212238"/>
          <a:ext cx="5639138" cy="24909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3718">
                  <a:extLst>
                    <a:ext uri="{9D8B030D-6E8A-4147-A177-3AD203B41FA5}">
                      <a16:colId xmlns:a16="http://schemas.microsoft.com/office/drawing/2014/main" val="323082532"/>
                    </a:ext>
                  </a:extLst>
                </a:gridCol>
                <a:gridCol w="892409">
                  <a:extLst>
                    <a:ext uri="{9D8B030D-6E8A-4147-A177-3AD203B41FA5}">
                      <a16:colId xmlns:a16="http://schemas.microsoft.com/office/drawing/2014/main" val="526102112"/>
                    </a:ext>
                  </a:extLst>
                </a:gridCol>
                <a:gridCol w="1073011">
                  <a:extLst>
                    <a:ext uri="{9D8B030D-6E8A-4147-A177-3AD203B41FA5}">
                      <a16:colId xmlns:a16="http://schemas.microsoft.com/office/drawing/2014/main" val="2293025256"/>
                    </a:ext>
                  </a:extLst>
                </a:gridCol>
              </a:tblGrid>
              <a:tr h="307630">
                <a:tc>
                  <a:txBody>
                    <a:bodyPr/>
                    <a:lstStyle/>
                    <a:p>
                      <a:r>
                        <a:rPr lang="en-US" sz="1500" dirty="0"/>
                        <a:t>Trait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Inbred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Outbred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1457538168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Isogenic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3747126525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Consistent Phenotype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4041628125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Experimental Reproducibility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960837362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Hybrid Vigor (lack of inbreeding depression) 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1744789210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Genetic Mapping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1202223026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Quantitative Trait Locus (QTL) Mapping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2913681467"/>
                  </a:ext>
                </a:extLst>
              </a:tr>
              <a:tr h="311902">
                <a:tc>
                  <a:txBody>
                    <a:bodyPr/>
                    <a:lstStyle/>
                    <a:p>
                      <a:r>
                        <a:rPr lang="en-US" sz="1500" dirty="0"/>
                        <a:t>Model of Human Diversity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❌</a:t>
                      </a:r>
                    </a:p>
                  </a:txBody>
                  <a:tcPr marL="76907" marR="76907" marT="38454" marB="3845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✅</a:t>
                      </a:r>
                    </a:p>
                  </a:txBody>
                  <a:tcPr marL="76907" marR="76907" marT="38454" marB="38454"/>
                </a:tc>
                <a:extLst>
                  <a:ext uri="{0D108BD9-81ED-4DB2-BD59-A6C34878D82A}">
                    <a16:rowId xmlns:a16="http://schemas.microsoft.com/office/drawing/2014/main" val="225628386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950FA4-6CF8-954E-9C63-5DE34E1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4768" cy="2386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importance of isogenic model organisms has been recognized for over 100 years</a:t>
            </a:r>
          </a:p>
          <a:p>
            <a:endParaRPr lang="en-US" dirty="0"/>
          </a:p>
          <a:p>
            <a:r>
              <a:rPr lang="en-US" dirty="0"/>
              <a:t>However, inbred model have limitations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68962-45DF-8142-9FC3-9F8ABE9BA5EE}"/>
              </a:ext>
            </a:extLst>
          </p:cNvPr>
          <p:cNvGrpSpPr/>
          <p:nvPr/>
        </p:nvGrpSpPr>
        <p:grpSpPr>
          <a:xfrm>
            <a:off x="6838858" y="331423"/>
            <a:ext cx="5212113" cy="6526577"/>
            <a:chOff x="6732747" y="182008"/>
            <a:chExt cx="5212113" cy="65265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A95CF3-8BFC-F347-8B23-FB814ECD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968" y="182008"/>
              <a:ext cx="2717892" cy="45826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BF7F43-1E94-454D-9BF5-B0A38F1FB3FC}"/>
                </a:ext>
              </a:extLst>
            </p:cNvPr>
            <p:cNvSpPr txBox="1"/>
            <p:nvPr/>
          </p:nvSpPr>
          <p:spPr>
            <a:xfrm>
              <a:off x="6732747" y="4861926"/>
              <a:ext cx="4988443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Optima" panose="02000503060000020004" pitchFamily="2" charset="0"/>
                  <a:cs typeface="Apple Chancery" panose="03020702040506060504" pitchFamily="66" charset="-79"/>
                </a:rPr>
                <a:t>“In the summer of 1921 I obtained two albino mice while working at … Cold Spring Harbor. One of these ‘A’ came from the stock that Dr. Little had been continuing at that institution. The exact origin of this mouse is uncertain.“ – </a:t>
              </a:r>
              <a:r>
                <a:rPr lang="en-US" sz="1600" i="1" dirty="0" err="1">
                  <a:latin typeface="Optima" panose="02000503060000020004" pitchFamily="2" charset="0"/>
                  <a:cs typeface="Apple Chancery" panose="03020702040506060504" pitchFamily="66" charset="-79"/>
                </a:rPr>
                <a:t>Leonell</a:t>
              </a:r>
              <a:r>
                <a:rPr lang="en-US" sz="1600" i="1" dirty="0">
                  <a:latin typeface="Optima" panose="02000503060000020004" pitchFamily="2" charset="0"/>
                  <a:cs typeface="Apple Chancery" panose="03020702040506060504" pitchFamily="66" charset="-79"/>
                </a:rPr>
                <a:t> Strong On the Establishment of the “A” Strain of Inbred Mice. 1936</a:t>
              </a:r>
            </a:p>
            <a:p>
              <a:endParaRPr lang="en-US" dirty="0"/>
            </a:p>
          </p:txBody>
        </p:sp>
        <p:pic>
          <p:nvPicPr>
            <p:cNvPr id="4098" name="Picture 2" descr="https://www.jax.org/~/media/JaxWeb/images/jax-mice-and-services/mice/datasheets/000646">
              <a:extLst>
                <a:ext uri="{FF2B5EF4-FFF2-40B4-BE49-F238E27FC236}">
                  <a16:creationId xmlns:a16="http://schemas.microsoft.com/office/drawing/2014/main" id="{16D18CE3-2B76-E540-A140-C1C3C7326E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5" b="89286" l="6140" r="94518">
                          <a14:foregroundMark x1="66886" y1="34821" x2="66886" y2="34821"/>
                          <a14:foregroundMark x1="86404" y1="31250" x2="86404" y2="31250"/>
                          <a14:foregroundMark x1="94518" y1="29911" x2="94518" y2="29911"/>
                          <a14:foregroundMark x1="8114" y1="50446" x2="8114" y2="50446"/>
                          <a14:foregroundMark x1="9649" y1="49554" x2="9649" y2="49554"/>
                          <a14:foregroundMark x1="7895" y1="50446" x2="6140" y2="491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721" y="3260201"/>
              <a:ext cx="3334494" cy="163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181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2F17-6D6E-A143-AF3B-6961CE141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can Predict Protein Abundance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73048-BA3F-3F47-B33B-7640FE95D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4351338"/>
          </a:xfrm>
        </p:spPr>
        <p:txBody>
          <a:bodyPr/>
          <a:lstStyle/>
          <a:p>
            <a:r>
              <a:rPr lang="en-US" dirty="0"/>
              <a:t>Can validate protein levels with CC carriers of genotype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3A9B0-139D-1941-B300-1E7D278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8769"/>
            <a:ext cx="10134600" cy="44425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694B7CC-1A27-5445-BE19-DEE19DD0FF04}"/>
              </a:ext>
            </a:extLst>
          </p:cNvPr>
          <p:cNvGrpSpPr/>
          <p:nvPr/>
        </p:nvGrpSpPr>
        <p:grpSpPr>
          <a:xfrm>
            <a:off x="1031631" y="2134389"/>
            <a:ext cx="10512669" cy="4476943"/>
            <a:chOff x="1031631" y="2134389"/>
            <a:chExt cx="10512669" cy="44769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AEF546-20B8-164D-A73A-A6CB173616B2}"/>
                </a:ext>
              </a:extLst>
            </p:cNvPr>
            <p:cNvSpPr/>
            <p:nvPr/>
          </p:nvSpPr>
          <p:spPr>
            <a:xfrm>
              <a:off x="1031631" y="4571999"/>
              <a:ext cx="10322169" cy="2039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B72E00-199F-1A49-89FF-8DA8589B9C06}"/>
                </a:ext>
              </a:extLst>
            </p:cNvPr>
            <p:cNvSpPr/>
            <p:nvPr/>
          </p:nvSpPr>
          <p:spPr>
            <a:xfrm>
              <a:off x="8244254" y="2134389"/>
              <a:ext cx="3300046" cy="27658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22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647B-7DE2-CD43-9156-9AAFE7FE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Applications: </a:t>
            </a:r>
            <a:r>
              <a:rPr lang="en-US" dirty="0" err="1"/>
              <a:t>eQTLs</a:t>
            </a:r>
            <a:r>
              <a:rPr lang="en-US" dirty="0"/>
              <a:t> in ESCs</a:t>
            </a:r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HaAl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rn7/xl4e0++1iz1G++xy6RapeXXnoVHkMDiRCfvrkFflzhhjrWzp10t9YW95HHNEk8SyKk0ZR1DDIDKeQfUHkUAT0UUUAFI7KiM7cBRk0tRXn/AB6S/wC4f5UAQ/2jaf8APQ/98mj+0bT/AJ6H/vk1xmgeItJ1y41C3024aWTT5zb3IKFdrj0z1HB59q1qqUZRdpKzFGSkrxZu/wBo2n/PQ/8AfJo/tG0/56H/AL5NYVFSM6GK7hlV2jYsEGT8prK8EeJ7Hxdon9rafBdwQ+c8O25iMb5U4Jx6VmeCfD8Wm+Itb1hdQvp31Ixs0EsmY4tufuDtVrx54i03Q7K1sby7ubKfWJTZWk1vCXMcrjAfjpgkGt4wjJ8kdW7f8HT+tjFzcVzS0X9W1Olori4bnXvB+l+G9EkttS8VzXFx9nu9RACmFSc+Y454GccnovWu0qJ0+XrdFwnzdNRssixRmRzhR1rnNG8a6RqniDVtFgjvI59LZVleSAqj7v7p71b8U65pml2k8N1dRi6+zSXCWysDNKiDLbE6t07Vz/hjWLfxBoVtrFrDPDDcqWVJ02uMEjkfhTUGoOTjp3/r5ick5KKZ1/8AaNp/z0P/AHyaP7RtP+eh/wC+TXG+LNO1DVtBnsdL1aTSbuQrsukXcUwQSMe44rRtkkjtoo5ZTNIiKrSEYLkDk496iy5b3+RV3zWsbF34h0WzubW3vNRgt5buTyrdJW2mV/7q56mtSuXh0TSdW1C1n1LT4LqWxfz7VpFyYnyPmH6fkKrfED4j+G/A95ZWmtvdCS7BZfJhLhFBwWPtn0ya0hSdVqNNNyInUVNOU2kjsaZcTQ29vJcXEqRQxqXd3OFVRyST2FVtF1Kz1jSLXVbCQyWt3EssTFSpKkZHB5FM8Rf2d/YGof2vGkmn/ZpDdI/Ro9p3A/hms1H3uVluXu3Qtvq+m3NvFc2t3HcQSqHjliO9HX1BHBp/9o2n/PQ/98mvMPhv4z8H69bR6P4WtLjT47O33LaSxEbE3EZDcg5Jz1712VXWpSpTcZJr1JpVFUgpRd/Q3f7RtP8Anof++TVVvEehq5R9UtUZZVhYNIBtkPRT6E+lcn4rufEVtDZN4d062vpHulW5E0uzy4u7D1P+cVkaz8MfC+sSyKIp7OS61CO9nlhfLSSAn1yADuPT1qqdOno6krJ9tfvJqTnqqau130+49YoqrZ6jp93dXNpa3tvPcWjBbiOOQM0RPQMB0P1q1WLTW5qmnsFQ3F1DbkCViCenBNTVk69/rIvoaQy3/aNp/wA9D/3yaP7RtP8Anof++TXD2/izQLjxRN4Zi1BTqsIy8BUjtk4OMEgelbdVKEoW5lYmM4y+F3N5L+1d1RXJLHA+U1arg/CetXWqa5qFpcaLeaeljdrFFNMPluR/eX24/UV3lE4ODswjJSV0FB6UVgeNPFWneFrexl1CG7kW9ultY/s8JkIZuhOOgohCU3yxWoSkoq8noan9o2n/AD0P/fJo/tG0/wCeh/75NcUviPTW8XP4WBn/ALQS2Fyf3R8vZ/vdM1sUShKNrrcIyUr2ZvLqFqzBRIck4HymrVee+CfFmi+KvPl0ed3+y3Hkyq6bWBzwceh7GvQqJwlCXLJWYQnGa5ou6CgnAJPQUU2T/Vt9DUlFb+0bT/nof++TR/aNp/z0P/fJrCooA3k1C1ZgqyHJOB8pobUdPXU10tr23F80fmrbmQeYUzjdt6496xbb/j5i/wB8fzrQfw9or+JU8SNp8R1ZIDbrc87hH6enc1UeXXmJlzfZNSmTzRwx+ZIcL9M0+qGsSRm2eIOpkBUlc8gZ64qSiT+0bT/nof8Avk0f2jaf89D/AN8msGRhHG0jZwoLHAycCsnwl4gsfE2jjVNPjuEgMjR4njKNlTg8elUoScXK2iJckmo31O5t7qG4YrExJAyeCKmrI0L/AF0n+6P51r1JQVma34g0bRbi0t9U1GC1lvH8u3SRsGRvQfmPzrkLPVfEE/xM1nUNQnutG8L6LbeU0d1EBDdMckzK/oBjv6etcL8fbjT9Y8W+Bbqz1EyW9y+6OWGMOm0yJh1Pc57e1ZZjKeEpe0Svt+P62PT4fwdPNMYsPNuKtJ+fupvbtdHuP9o2n/PQ/wDfJqK61nTbW3e4urpIIYxl5JPlVR6knpXB+F/FkeveJNf0eOwmg/secQmZmyJTkg4HblfyxWxrel2Gt6VPpep24uLO4ULLGSRkZBHI5HIFdUqbpzUamm33M8iNRThzQ1OyikjmiSWJ1eN1DKynIYHoQadUGnWdtp+n29hZxCG2t41iijHRVUYA/Kp6zdr6Fq9tSCe8t4ZNkjENjPQmom1OzVSzS4AGSSpwBVDWf+P3/gIrOuYYrm3lt50DxSoUdT0ZSMEflSQzodM1Kx1O3Fxp9zHcwnpJG25T9D36VbrnPAOjaboGk/2VpNsLazhPyR7i2CSSeTz1NdHVS5eZ8uwo3subcjnmjgj3yHC5x0zUH9o2n/PQ/wDfJputf8eX/AhWJUjOnjZZEV15VhkUtQ2P/HnD/uD+VU7LXtHvdavtGtdQgl1CwCtdQK3zRBumaai3eyE5JbmlXO+N/Gvh3wfYtca1qEcUmzfHbKQZpRnHyr1PP4Vwfxa+JNpN9k8J+DNYlm12+uo4xNYKsogXfhgT0zweBzj0psnwPttY8VX2teL/ABFe60sx/coB5TIM5wTk8DkADHrXfSwtOCU8S7J9Las46mJnNuFBXa69Eej+CvElj4s8OW2u6bHcR21xuCrOm1xtYg8fUVs1T0XTLLRtJttL02AQWlrGI4YwSdqj3NXK4qji5Pl26HXDm5VzbhRRRUFBRRRQAUUVieOPFWi+DfDlzr2vXXkWlupOFUs8jAEhEUcsxwcAUAed/FHwz4i8ZeK11XTdLhhXwkVmsFu0wNZuMpI0JPaABVwTx5u1uic+qaNeNqOkWl+9nc2T3EKyNb3CbZYiRkow7EdDXOaz4/0rTpLSNLHU76WawGpSpaW+821qf+WknPHcADLHacA4rqLG6t76ygvbOZJra4jWWKRDlXRhkEexBFAGLr/hOx1q/wDtlxqGtwPsCbLTVJoEwO+1GAz71z+kaSugfFeysbPVNZntbnQ7qWSG81GW4Tek9uFYB2OCAzDI9a9ArkL7/ksuk/8AYv3v/pRbUAdfUV5/x6Tf7h/lUtRXn/HpN/uH+VAHLfZ0jjm+ypFBJLli6xjlyPvH1NZ3hGy1qw0OO28QapHqd+HYtcJHsBUngYwOgrXqprFpLf6TdWUN3LZyTxNGtxF9+IkfeHvVqWnK+pDjrzIt0VkWllqmleEVsLW8Opalb2pSKe7OPOkAOC/tnFT+HG1dtDtG16O3j1Mx/wCkLAcoGz2/DFDgkm0+oKWqTRLqnh6fxClrHBrd/pJtLuO5ZrRsGYLn5G9j/kV2Mkccm3zI1fa25dwzg+o965Lwtrd1P4y1LQ30W8ht7a3SVL9h+6lJP3R78/oa6+nPnSUZf1cUOVtyX9WOG8P3VjofxJ1PQLrxFqeo6jrAOoQWs6ExWsYyNqN0H046Cu5phhhM4nMSGULtD7RuC+mfSn0VZqbTCnBwTR5V8Xrjwtofjrwz4i1JLy41lmNnaxQSoFVGJHmOp5wCxHHr7VqeJ9YvNIm02O00W71MXd0IJWg6W6n+Nvb8vrWT4l+HereKdfk1nxVeWSLpt+smmG0hy8lsDnypM++D353etamoeLNDsNcn0e7vDFeQ2bXsq7GIES8k5xjoM4rrqKLUIx99pO+/y+65zQck5uXupvTY26RmVcbmVcnAycZPpVHw/rGn69pEGraXP59pODsfaVPBwRg8jkGqvifw9pOuGwuNV84DTLgXcTJKUAZe7e3FcihafLPQ6nK8eaGp1Ohf8fMn+5/WuT+Mc0Eeo+FILjUbO1hutTWGWG404XIuVOPk5B2849Oo9Kn+El5qWopqOoXmtafq1nPcObCSzXASIHG1vcGu2vvs6W7XFxCsi24Moym4qQDyPetIfuK2utv66r9DOX76lppf+ujJY0SONY40VEUAKqjAAHYCqfiG2ivNA1C1mjMkc1tIjKE3kgqRgL3PtWd4A8VWHjPw3Frumw3EMEkjxhJ1AYFTg9CRVnxhp9zqvhm/0+01abSJ5oiFvYvvQ4Ocjp2GOveo5HCpyy0af3F8ynT5o6po8o/Z9lsX8CrbwTPLdWs8kM4miVJYhuJVDgk7epGT1Jr0WsfwnZ+HrfThdeH7q0v/ALSFN3fwEE3cyjDOxHG7OSR7n1rYq8XNTrykurIwsHCjGL6IKktf+PmL/fH8659n8U/8JReKsOn/ANiCzzauWPmm49G/2evbpisBPEviu30220fydHuPHLETf2eJSsZh3/eznGcds+9KOHlLZrp1/rbr2HKvGO6f9f59D0/SfD2jaVqmo6np+nxW95qTiS8lXOZWGcE/menrWpWZr2t2Ph7w/LrWuTra21uitO4BYKSQMDAyeTirthd29/YwX1pIJbe4jWWJx0ZWGQfyNZy52uaXpcuPKnyomrJ17/WRfQ1rVk69/rIvoagswhpemjU/7UGn2ov9u37SIh5mPTd1q3We2t6UuvpoLX0Q1N4TOtv/ABFPWtCqkpacxMXHXlJbT/j6h/3x/OujrnLT/j7h/wB8fzro6koKRwCpyAccilrI8T+JNF8OQ2smtXyWi3k620BZSd8jdBwOPr0qoxlJ2irsUpKKu2ZoVd+/au/GN2OcemaWisbxe3iRdNiPhdbFrzz08wXZIXy/4se/T9aIR5pJXFKXKm7F3RdG0nS7+e407T7e1lvJVkuGiXBkb1P69K7Suag/10f+8P51PZ67fz+Nr3QJNAvIbK3tlmj1JseTMxxlB78n8jTtKpd72FeMLIPDei6rputa1e33iC41K2v5xJa20iALaKAflU9/06VuSf6tvoa5C38cR219r/8Awklmmh6bpd1Hbw3txOuy53dCB27fnWh4utvEt7/ZcnhnVLOzhS5WS986Pf50GOVX3/L61rOnNzXPp59NvIiE4qPua/nv5kFFFFc5sSW3/HxF/vj+ddJXkHxD1TXdG8TeGbzSLlrmOS68mXSE2h7oH+IE88fpXr9azpOMIyvuZwqKUpRtsFcvfeFtJtfEl74siSYandwJbSsZSU2KRjC+vArqKyfF1/a6X4futSvpfKtbZfMlfBO1R14FTCUlpHroVJResuhlzKZInRXaMspUOvVSR1FZXhDR7jQtCj0261a51WVHdjcTj5iGOcfQVd0fUbTVtLttSsJfNtbmMSRPgjKn2PSrVDcopwf9WBKMmpGjoX+uk/3R/OteuP8ABNt4ii8Sa1NqmoWs+mSlDp8MceHiXuGPf9a7ClKPK7XuEXdbWINRs7XUbCexvreO4tp0McsTjKup6g14Z8dJrzw/4n8FaH4dYafZREeRFFECqt5ir368Hpn/ABr1vxjoeoa4unDT/EF3o/2S8S4lNuM+eg6xt7H/ACK83/aF1a6svF/gq3gvo7ZBdmWTnnG9Fy3H3cZFceYqP1azqNK62vpqvTc9/hdzWZJwpKb5ZaO1n7r8nt6anYWmpaRNrF7plpdWr39vta6hjI3rnoW/Ss7TDqmi/wBs6h4o12zk083HmWrbfLFtF/dYn6j1/Wr+l2uhyXtzrOlxWT3F0dk91BhjJt4wWHpT9ftdLvdGurfWoYptOMZa4WX7u1ecn0xjP4V6N4qXLbR2v387HzlpNc19Ve3b5nZW00Vxbx3FvIksUih0dDkMpGQQfSpKyvC2oaHfeG7S90GeB9JEW2B4uEVE+XHPTGMfhU+haxpeuaeuoaPfQX1qzMolhcMuQcEZrOUGm9NjSMk7a7nNfEnXF8O2MmqNp95fhDGnk2qbnO44zj0qzE3mRJJtZdyhsMMEZHQ+9X9YJF9xx8oqlSbXKlbUEndu+hqaD/y2/wCA/wBa1K5Hwe3iY+J9YXUIbFdECx/YXjY+azfxbh+f6V11Eo8r3CMuZbFLWv8Ajy/4EKxKl+I+n6pqfhaaz0bVjpN48iFLkJu2gHJGPcV5p8ZPEFlovh60tJ/E13Z6pG8cwSyA8652jkMOiqT3PHselbUKDrSjGL1fr95nWrKlFyktEd9rMWqafqlr4qfXpYdA07TZGu9Njt95mYAneD1z049vevJb/wARa58TPEeqaT8O9Ht9HtruBBqeqTxeXPKmOAzDkA9MDJPXitn4c2HxF8beJ7Hxfr1/caJodqRJZWURwJ0zjaV6lSByzdewr26OGKIkxxIhbGSqgZxwK7HUjg3ZpSkl8l692cihLFK6vGN/m/Tsjz34SfDzwz4Pt1hT7DfeI7df9LuQQzxlh0UHlBjgcAnmvRax9L8M6LpniDUtesrIRajqW37VLuJ37enGcD8K2K4sRVdWfO236/1sdlCmqUOVKwUUUVgahRRRQAUUUUAFYXxCsJtS8Ca/Y2sKy3U+mXMVupIH7x4WUcngZzjPvW7XF/HDSYdY+FXiOC4uryCKLTbmdltpjF5u2FyEYjnbnBIBGcYPGQQDkvG2g6rHbaRJZadqwu59AGlzTadqFvEsrYG2GYS9EBZiJIzuGWHcV6V4K0c+HvB2jaC0ombTrCG1Mg6OY0C5/HFeIfEzT/7a/smzjm0eGS38EvI7ayN0ISTaN9uMjZOuzmT+EMvrXuHg25S88IaNeRrdKk1hBIoujmYAxqfn/wBr1980AVte8I6XrV/9tvLjV45dgTFrqtxbpgf7Mbhc++K5jSvDthoPxk077DNqUnm+H7zd9r1Ca5xi4tunmM2Ovauk8Qx+Nm1DOgXGgx2ewcXkUrSbu/KkDHSuZ0hPFC/GTT/+Ejm0iT/in7zyvsMci4/0i2zu3k+1AHpFRXn/AB6Tf7h/lUtRXn/HrL/uH+VAHOUVjeG9V1PUrnU4tQ0OfTEtbkxW7yNkXKf3x7f41s1U4ODsyYyUldBRQSB1IFczp3j3wpqWr22lWGrJcXVy8iRqiNgsn3hnGB7etOFOc03FXsKVSMWlJ2udzoP3pfoP61q1laD9+b6D+tSXOuaRba7a6HcahBHqV1G0kFszYeRRnJA/A/kalRb2RTaW5o0UVg6Q3is+LdWXU49PGghY/wCzmiJ84nHzb/8APpTjG6bvsJys1oa2pf8AHjL9K5LV9PgvrK7jOyCae2eD7SqKXRWBHBPYZzjpVXxN42udD8Uz6V4g05bLR7ryodMvg5c3EzYypUfdA55Pp71Y8SRmXw9qUItGuy9rKv2dX2mXKn5Ae2ema09nOm4t9SPaRmpJdDnfCtrrXh+XRPDdlbJqWhR2jmbVTIqsHySFCjt0H4+1bni3TLzWfD13ptjqb6ZPOoVblF3FRkZGPQjI/Gs74WwNb+AtLhbSpNKKxt/oskpkZPmPOT69fxrpqutUarNrdPfvrv1X6E0oJ0kujX3abdH+ovgHSbTQ9Oh0uyijjihhAOxAoZuNzYHcnmqfxS8WSeGoNJtbazs7241W9W1+z3FwIsxn75GevUD8ad4K1HWbrxPrNnfaK1nY2wUWd2ZM/aQepx2xWH8fvsLWXh23kt9Im1CfVoktBqAfb1+bBXp/DnPH6VdCHNiEqmt9fwv/AMORWny0G4aW/wA7G94T0jVPD3iO40bTdH02x8Hx24ktWikYzG4Y5bcCTx1/Ic0/xjqHiyHVk0/R/DNvqmmzWE7TTS3AQCYKdkZHoxwP+Be1dZVHWrye20O9vdPgW8uIYJHhiDgCR1BIXPQcjFZKq5T5mk3/AFrvuaOmow5U7L+tPQ8t8BXieGPh4lx4m0a18JpDO++EblT5m4bDEsCenJPT0q9Hr95P8SY9Et7vS5NNOm/aWQOftG4nggdNuCPwOag8AS6l4t8BxT+NVsdTe7kZtmxGTYG+UMBxkEH3HGawvHFtq2l/EW18S6T4RvtRSy04RK1pMEWQltu1lxk7Qf5eldnJGdepGXxe910v0tc5eeUKMJR+HTprbrsenVheJNW8P+Gb2y13VbQfaJZ0s47iK33ygMc7cjkLW1CzPDG7xmNmUFkPVSR0P0qaBVa4hDKrASKRkZwc9a8+DUZe9sd002tNzoLu2t7y2e2u4IriCQYeOVAysPQg8GpI0WNFjjVURQAqqMAAdhVHX9Y0zQdKm1XWLyOzs4ceZLIeBk4H6kVbtporm3juIJFkhlQPG6nIZSMgj8KVpct+g7q9uo6WWOJQ0siICQAWOOT0FZevf6yL6GovGXhbSPFumw6frMcrwQ3CXCCOUod65xyO3JqXXf8AWRfQ0NR5VZ6iTld3Whxfiaw1Y6xpepaBY6U1wJhFfXFyn70W3dUbr6/pXR9/akopym5JJ9AjFJt9zL8Dz+I5xI3iWytLS4W8KwLbvuDRZG0n3/zgVutfeJf+E6XTxo8B8PGz8w3/AJw3ibP3Nvpio7T/AI+4f98fzrogwyRkZHUU3UTk3yrX8CeR2Su9BarX9jZ3yILy0guRE4kjEsYfY46MM9CPWrNYF+3ir/hNLJbWOwPhs2z/AGt3J88S87do9On6+1KCbejsVJ2WxWrjdY8Oa54g8SSf2vqAttDtJornThZSFJmdfvCT1HX9Md67Kob+WaCxuJra3NzPHEzRwg4MjAcLn3PFVSqSg/d3JqQjNe9sVvDOu6T4gja60e8S7hiuDC7KCMOCMjn6iu1kdI13SOqDOMscCvKbBvFTeF9KuNB8Pabouoz3iyX1lP8AKqIWO48Y+Y8Hnnmu98aeF9L8XaMNJ1gTm2EyTfuZSjblPHIq504RnvZX9WiYVJOG2tvRGDo/w10a11fxLeaky6rb67dpcva3EQKRMpJH1OWPPHFP+K9n4s1DSrHRfCg+yw3c4jvr2KYRyWkIIO5BkZ6EcfTvWv4Z1y71PV9Z02fQb7TodMmWGG4n+5dLj7ye3Hv1FJ4s1rVNKvdJttP8P3WqRX1z5NzNCwAtE/vt7fl0rRVK3tk5atd9tvu2M3Cl7JqOifbff79ylZQtb2cEEk7zvHGqNK/3pCBjcfc9aloorjbudSKdxomk6hrem6le2MU93YS7rWVs5jJIzj/69LY+G/FX/CybnxFqHil30ZEKWemQrhdpXB8zsSDyDyfp0rD06+1fVvHttPomtaXceHrUmC/hQ7pVnBPGf++fyNen10OU6S5b7r7vLXYwUYVHe2z+/wC7cKoa9HHNpskU0aSRvhWRxkMD2IPWr9ct4wbxQNc0pdLisG0Ql/7SaViJVP8ADsrGEeZ72NZSstjldJ1y6m+IN94cs00v+ydPs0LCJ8TRSHGFK9AMe3HHPaui1b7cNLujpiwtfeU32cTHCGTHy7vbNQrb6VZ3d9qMNtbJdsga7kiQea4UZG7HJ4HFY/gbxxovjFrtdJS7VrXaZBPFs+9nGPyreUXP95COkbX/AOD6mUZKPuTlq72/4HodT4AOrHSYDrq266n5I+0CA5QNntXQ3Vxb2lu1xdTRwQp955GCqPqTWboX+uk/3R/OneK/D+l+KNDn0XWbcz2UxUugYqcqQQcj3FYpxlO8tF5GjTUbR1fmaoIYBlIIPQivCf2lIC3jbwbKsULs0pQCSYKG/eIcEdh717lawRWtrFawJsihRY41z0UDAH5V4f8AtGW0z/EDwVNFbPKTMEGGGGIlQ7cevv0ry82/3Z27r80fVcHv/hUjd292f/pEvQ7vw9oWleHdPOn6PaLa23mNJsDE/M3U81zPxj8Tar4Y0C1utO0+C6jnuBDcvOpeOND2Kjk7uRXcHqaayo42uiuuejDIr16dW1VVKi5u9+p8nOnenyQfL+hu6VY6fZ6TDZWFnBb2QjwkEcYVAp5xt/Gm6HpGmaHYLYaRYwWVqrFhFCu1ck5Jq6zBVLMQABkk9qoXWuaRa6JLrc2o2y6bEhd7kSAxgA4zke/FRectF1LtGPyKmtf8fv8AwEVSrM8Z6TpnjGLS7uPUroWsckV7by2c20SjqMnuDWoetEopJa69QTbb00IfAN5r11qWuQ6vpMdlawTqtjKsu43EfPzEdu35+1dY7KilmYKoGSScACvKvil4z1TwTpFhqWmiydHvkS7jmPztFg52DIyffnHFcbcax46+Nd/Lp+iI+h+EUl2T3B4aVfRj/EcfwDgZGTXbTwUq0VVdow7+n6s46mLjSl7JXlLt6/oa3xX+K02pTnwl8Okm1HVGf97d26b1jC9RH2Y+rdBUHgL4VQ2t4PEHjG4Or6zIwlKSNujifr8x/jI/Ie9d/oXg/wALfDzw15disMDMyrPe3DKJJSTwC3YZ6KOK0qqpjFTh7PDq0er6v/JeQqeFc5e0ru77dF/Xc6Ky/wCPOH/cH8qmqGx/484f9wfyrIvvFWl2fjKw8KTfaP7QvoHnh2xEx7VznLdAeD/kivPjCUvhR2yko7st2GvaPfazfaPZ6hBNf2AU3UCtlot3TNaVU7XStNtdSutStrC2hvLvb9onSMB5cdNx71coly390I81veCiiipKCiiigAooooAK5v4l+JLbwr4N1DV7rSbvV0jgk/0O3h8wzYRmIbsqYByzcAflXSVk+NNNn1rwdrWj2rRpPfafPbRNISFDPGygnHOMmgDiviLrj2nhWw19/Amka3pkNpFcxi6uI1eGV8BIokaNssSVUYxkkCvQ9LmubjTbWe8tfsdzJCjzW+8P5TkAlNw4ODxkelcrqPhW+vk8FWc0tubHRJ0ub6Pcf30kUDLFt45AkIfnH3RXZUANeWNDhpEU+hOK5C7kR/jLpOx1b/in73oc/wDLxbVqa54N8J67ffbtZ8OaXqF1sCedcWyu+0dBkjpzXL6b4a8P+H/jJp39h6LYab53h+88z7NAse/FxbYzjr1oA9FqK8/49Jv9w/yqWorz/j0m/wBw/wAqAOcooqG+u7axs5ry8mSC3hQvJI5wqqOpJppN6IG7GZq/hyy1TxBpetXFxdpPppcxRxy4jfcOd4707R9A8P6BGF07TrSz3Ss6tjLb364ZuRnA4HpWhYXdrf2UN7ZTx3FtMgeKRDlWU9xXOeJfAumeIfEtnrWpXl+y2ir5doku2Lerbg/19fWt4Tb9ypJpL+rWMJRS9+EU2d7oP35foP61Yn0nS59Xt9XmsLeTULZGjhuWjBkjU9QD27/ma8a8H6r440jxv4sa30XUtbt5tWgjjSRykcMLF8uhPGANowOOhNe5UVqMqDWu66en/BClVVZPTbv6mDca5qEfji20BdAvJLGW0ad9TH+pjcE/Iff/ABFbN5E89pNDHM0DyRsqyqMlCRgMPcdalrE8beJtP8I6BJrWpR3MlvG6IVt4t75Y4HFZpOcoxgtfzZbfIm5PT8jx7x/p134V13wL/wAJbrb6npNhLKTfzMwme4ZtwBQZyqgJz9cmvQ/E8tpF4Z1Oa+WSS0WzlaZYjhmTYchT2OK4fxIvim8+JWiab4hvnvNMnupL6yjt9ODQrDj5EmLDhhj3xnOeRjsvG32j/hDtZ+yMy3H2GbyyqbjnYeg7134nV0lJ6+W2r9NDjoaKo0tPPfYzvhVJpUvgHS5NEguYLAo3lx3D7pF+Y5ye/Oa6RLiB7h7dZo2mjALxhgWUHoSOorkPgm103wx0j7ZvEgVwA6bSFDtt4+mOe9b1n4e0mz8RXviC3tSmo3saxzy7yQyrjHHQdB+Vc2JjFVqib6u3XqdFBydKDS6L8h3iXxDfeGdOXULHR31QtPHDKiyiMRIzYLkn8B+NV/inqH9meJvC17NrFvFbedL5WnPaCVrybb8gVyD5ZyQN2RjNa194e0nxRp1xo+t2v2mykCsybivKsCDkc1L488HQ+KPD9rpEOoS6WtrNHJHLDGGYKoxtGeRkHGQfzp4epSi483nf0a07/kTWhUaly+VvVfd+ZP4A16bxV4PtdXvLAWEtyHV4FmD7MMV+8Pp7GuW1bRNU8B+GINP8G6Wmo6Kr3E+qx3czPMYyuSI+mSeRge3qTXY6NpGkeD/DclnounNDZ2yyTCCHLs55Y4yckmoPDusr4r8FjVFtbzSlu4ZF2XMe2SLqu4j9aFPllKUF7l9vvt1G4Xioyfv23+655t8Dzb6d8KLe9lW3toN09y4iYtsXcc7s9DgdPTFa/ge4n1FtR8Sw+IJNU0fUG32Nv5Gw24XIZeeScjFch8KNL1Cx0DT5NI8V6XdaDBeXLan+4KiQcADLgEdMnoOe9bl3vs/iPZ3mn67aLpUWkSSDRrZxulADHdHGowc8HPtXXiYKVWpZ6u7+57baP57HNh5tUqd1orL/AIO+qIYfiemqWrR+HvD2o32qxTKs+nyL5ckcZOPMJ5GOn0zzXYeB7zXL6whuPEGlJpd79oK+Qsm8bA3ytn3qr4K1a18RaSviCHSZdPmuCY3E8QWVgpwMnqR6VP4m07WtTgtIdD1r+yLhLuOR5fKD70B5XHvXLV9nzezUeXXdtu3/AAPkdFPn5faOXNpsklf+vU7TVdPsdVsZLDUrSC7tZQN8MyBlbByMg+9WIo44okiiRUjRQqqowFA6ACsO28OND44uvE39sag6z2q2/wBgaT/R0wR84X14/U1vVzSskknc6I3d21Yq6vqVjpOnTajqd3DaWkA3SzSsFVRnHJPuaz9UnhuorW5t5Ulhlj3xuhyrKcEEH0q/rGmWGsabNpuqWkV3ZzjbJDIMqwzn+YFUNTt4bSG1tbaJIoIo9kcaDAVRgAAUvd5fMPe5vIo0VyGn69rl78UdQ0NLQR6LY2itJLJEwZ5WwRtboRz+hrr6qpTdOyfVX+8UKine3R2JbT/j7h/3x/OpdJ8K6dpvizVfEtvNeNeamiJMkkxaNQo42r2qK0/4+4f98fzro6mM5RTSe43FNptbBSN90/SlrB8e61e6D4auL/TdPXUb4MqQWpmEZlZmAwCepxk4HJxRCLnJRXUJSUYuTKtY3i5/EkenRN4Yt7Ka7NwgkW6baoi/iI9+lalnJLLaQyTwmCV41Z4ic7GI5XPfB4rlL260vwf4jutV1zxPc+XrUqR2tpMCY4WUc7cZwORzx171pRjeWiu103v9xFWVo6uy77WF8Oar44h8WxaXr2gwS2dxPI8d/aP+7hjB+RX9z+B56V6vXCeEvEWleJEkudJnaaK3ujbyFkK4dcZ69Rz1ru6K7fNZx5WFFe7pK6Kmq6np+k2El/qd7b2drHjfNNIFRcnAyT71Y3pJb+ZGwdGTcrA5BBHBrzvxN8PJo/Bmv6boLpqV3q18Lwx6xK0kSHcCQuMYwBxXe20MsGkR24WGOWO3CYjX92rBccD+7/SipCmopxlfX/IITm5NSVv6Zg0Vj+D7fxBbaKIvE17a3moea5Mlum1NmflHQc1sVnOPLJq9y4y5knax53pMf/CF/EnRvC3h/Twmm6vJJd3s85ZmZxnhW6cYHH+1XtleYav4UuNX+I3h7X5ruH7DpW4i2KncZSeGBH4fl713eleItF1TV9R0mwv4p77TWVbuFc5iJ6Z/I9K6cQ/aqMlq7e99/X8DCgvZuUXor6fd0/EvX93bWFjPfXkyw28EbSSyMcBVAySfwrMj1XT9c8NwarpV0l1ZXIDRSp0YZx/MGpPF8t7D4Y1GTT9Kj1a6EDeXZOwCzk8bTntjNcz4f1qx1jwRcaboS2Om6np8SwXFlEN0djcFT8hwACA2enoayjSvT5vP+vP5mjqWqcvkc7o+ijR/ib4g12bU7EQ6jaJILYOfOUIBucg/w8Hp69ql+HTeEtRutX8R+GLqWZ9QnH2sOxAVl6YQ9Ac5rk/COj+JW+Kl7P4kSK51K00byoNRjgZYWduBk8BuGI6DoeKueDPh74i8LeDdRh0vU7CDxHezoxudpaJI1P3OR/vHOO9ejWhDlalU95qK8rf5Ky1/A4aUpcycaeicn5/8O9f8z2HQv9dJ/uj+da9cZ4C1jUL3XdW0y90e6tlsFjRbxxiO6JHLJ7Z+vWuzrypwcHZnoxkpK6CvD/2mI3tdf8H6zHDDcNDdlBCP9bIdyMABnkcfgSK9wryL48+DfEHiXxD4evNIa3ENqWEjSvjym3K27HccdB6VxY2PNSty82q0+aPe4dqxpY5SlUVNcstX/hffudhHdQSzvAs0ZnRQ0kW4b0B6ZHaph1rm9C8I2ml+MNY8Ti7mnu9UCq6uAFiUYyB6jIH0xWe3jTULPVjZ6t4V1K3jm1IWVnNEPMWRf+eh9B09f0Nen7HndqTvp6ep857XlX7xW/E9XuYIrm2ltp0DxSoUdT0ZSMEflXNSaX4K8IeDF0S8jsbHQXfyfKunzG7Oc7SWPJJ/lVrxdpev6lLpTaHro0pLa7WW7XyQ/wBoiHVOen/16zfHvg7R9e1fTdc8QahIunaSHkks5WAtpDjh3B9KdLl0UpaPWy7rb59gq31cY6+fnuaF9b21kYra1ijgtoYVWNEAVUUDgAdhXnHxC+KGkeHB9h0zZq+sSDEcEDblQnpvI+vAHJ9q4j4ufEnVvFmo32meBxdS6LDakXc0Nud0ij7zZ6qmOO2ea6H4D+A9K03R7PxVM32u/u4g8O+LaLYcg7QepP8Ae/Ku5YKGHp+2xOr6R/z7HE8XOvU9lh9v5v8ALuR+B/hnrXjnU38SfEy4n27V+zWKPsKgnOCB9xeOnU96920XS9O0XTYtN0qzis7SLPlxRLhRk5P61zOs+Hp/Emnx2sGt3+kNBdxXBltGw0gXPyH2P+Qa7KuPE4qddK707LZHVh8PGi3Za93uzn/H2g6V4i0H+ztYtRc23nJJsLFfmXociqyqqKEUYVQAB6Csj4+J4km8BPa+GbeWae4uEin8nPmrEc5K46HOOfQml8HaPNoPh620ufUrrUZIs5nuD85yc46ngdOpqJQ/cqTl1en6mil+9cVHpv8AodzY/wDHnD/uD+VSlVLhyqlgMA45AqKx/wCPOH/cH8qmrnNgooooAKKKKACiiigAooooAK5P4u3XiOx+Hms33he6s7O+trOab7RcIX8pEjZiUUcM+QMZIHOTnGD1lUfEVlZ6l4f1HTtRkMdldWssFw4cKVjdCrHJ6cE80AeS+LfFviKa+sdKsbrXofs/hiLV7mbSbWCWV5HJG9/N+Uouwny1+Zy2B0r1rw7ex6l4f07UYbpLuO6tYplnRCiyhlBDBTyAc5x2rlPFHhjwrJFp011r1zozJYHT0uIL1IWubXAzGxYEMOhyMMMnBGa7HS7ezs9NtbTT4447OGFI7dE+6sYACge2MUAY3iDxJeaXf/ZYPCuu6omwN59mkRjye3zOpz+FczpOtXOr/GTT/tHh/VtJ8vw/eY+2pGN+bi26bHbpXo9chff8ll0n/sX73/0otqAOvqK8/wCPSb/cP8qlqK8/49Jf9w/yoA5yob21tr60ls7yCOe3mUpJG4yrKeoNcVq/xS0Cy1O5sLW11HVXtiiySWUPmRhmbBG4HqP/AK1dtc3MFtaPd3MqwQRp5kjyHaEXGSTnpW06NWlZyVr7GUatOpdRd7biWNrbWNnFZ2cEdvbwqEjjQYVVHYVNUVldW97aRXdpPHPbyqGjkjbcrA9walrJ3vruaK1tDS0RsGYs2FCg89utHhXxHo/ijTDqWh3i3dqJWiLhSMMvUYP4VU8K6np15f6hZWt7BPcWhVbiJHBaInOAw7VtWNnZ2MHkWNrBaxbi2yGMIuT1OB3NVZJNSWorttNPQnpGClSGUEemM15x8RdP1W98c6EL7xhBoegeajQQRTGK4uboHhM9GUj/APVXpFVOmoRjK97kwqc0pK2xzHhnxNH4p8OXd/Hpt/p4iuHt/LvI9jttI+YD0/8Ar1Fc3ENrbS3VxKsUMSF5HY4CqBkkn6VgfGDUtJ0DxF4b1rU9a1aB/Na3isLRsxz7sAvIuegyPXtVvxzE03gzXIV27msJ1G5gozsPUngVpOkm4ySspf5/iZxqNKUXq4/5F7SdSsdW06HUNNuo7q0mGY5YzlWwcf0q1XEfAqJofhbpCsUJIlb5GDDBkY9u/tXb1nXpqnVlBbJtF0ZudOMn1SNDQv8Aj5k/3P61z/xU+Itn4BfSRdabc3wv5XUiAjciqBkgHqeRx9a6DQv+PmT/AHP60eMZrOy8OX+q3UcRNhbSzxyMo3RsEPKnB2n3FOhy+0XOrrsFbm5Hyuz7l3R7+LVNJtNShjljiuoUmRJU2uoYZAYdjzXN2vjqCT4kXHgm40fUbeZIvMgunj/czKFyxB7Dtn1Bqh+z++oTfCvSrrUrq5up7gyS+ZPN5rFS5xyecex6VB8bfE2h2fhjV/Ds2pXFvq9xpjz28dsrebtB4II6DI556A1vGgvbyo2v09NdzGVZ+xjVvbr6+RZ8dDwnY2yaDqgs7Ky1U/Z0t1Xy1lduSBt6EnvUemeHPD+mXVnJZ6dbRXVlbfZ7eTrIkXpk89zz71x3wqnm1r4U2N/qWm/2tfaeZmsjcyCR5XQkqQx5U87efSqTalpMfjfSfFHiTUj4f19dMk8/SJGyhX5tu5+i564Iz0rV4eacqak9L363fotdVuzNV4tRqOK1tbpZev5I0vHEz3vjvTH8NzPfa/o7L9psDcmOJbeTq7DoSMjv3GRXd2Gr6XN4jbRor6F9QgCSS24b50UkYJH4j8683+EWraT4q8Tal4q+0Nb65LCILjT1k3RrEpAWQcAnOB+OfWu41m48P+GPtfi2+toIZkjUTXCqPNlUfdQE9ScYAqcRDlkqLTulb5v9N7WKoT5ousmrN3+X+e1z0GiuP0/4leEboaRHJqQtbzVgn2ezmXEylvuh1GduexPByK7CuKdKdP4lY6oVIz+F3CsnXv8AWRfQ1rVhape2d1dNBbXUE0tuSk6RyBmjbrhgOh+tTZl3KF1H59tJb+a8fmIyhkOGXIxke4rO8J6N/YGhQaWdQu9Q8osfPuW3SNk55Ptms3UfC1xffEPTvE8mqyrbWNu0cdmuQC5zlic4I5/QVp+G/EGkeI7Sa60a8W6hhmaGRgpGHHbn6itpRap+67rRvTZ6mKac/eVn013Wgat4hg0XW9Es5bK9uG1K7ECPBFuWM5HLnsOf5+ld5XO2Z/0qL/fH86k8WXHii3udJXw5p9ndwyXYXUGnl2GKDuy+p6+v0qElO0Vo/Uttxu3qb1YvizwxovieC0i1q0+0LZ3C3UA3ldsi9Dwea2qRvun6VMZSg+aLsypRUlaS0OYqtf6dp+oGH7dY2915L+ZF5sYbY3qM9DVmsbxfoC+ItMjsm1K+0/y50m8y0k2Mdv8ACT6U6duZXdvMU78rsria7NrOmtp48N6JbXnnXyC7XcIhHGT80nHU+9ehV4t8GfHEviKe80/Wr+1Oqx3snkQIu1jCuOcd8HNe01riKcqMvZzWq69zKhUjVjzxej/AKztQ1rSrPUrbSbrULeG+vFY20DuA8oUc4HeovFfiPR/C2lf2prl2LW081Yt5Ut8zdBgc+v5VwvxGs9P8YN4Y17w9pkfiH7Lqahru0vRH5EYOWyw6jIHHb8aKFHnacrqLvr5289ArVeVNR1fY6iig0Vzm4+1Ia6jCkEiRQQD05qTwhqnhbWbnVb7w79kknS5MF/LFDtZpF/vHALexrh9P0DUdJ8fTnSrWR9J1zdJqV3JdnzIJeQoiXt19/wBK7nwB4VsvB3h5NHsp5rgCR5ZJ5seZIzHJLEDn0/CumUKcIO0rt2t+t/68zCMpykrxsle/6W/ryOgrJu9OsLG3uprOyt7eS6lEk7RRhTK/95iOprAv/CeuaqfE9vd+MbxbHVfLWyS2UI9iF5YKw65xg+1W9V1rQdA0+00LUPENsLyOFFAurhRNIFXl2+oGc1Lp6Wg7vsrlKet5Ky87FePU9Pl1SXSo72B76FBJJbhwXRT0JHpXJeF9W0u6+JOvW9v4pub242qp02SMrHAU4YoTw3PXHr3pfFUk1vZf8JZ4F0Gy1nVL5RE91G+SYcH5hg/NggflWR8EtF1R1u/FviMbtUvSYlEtoIpYwpO45AGQ3HbtXTCjCNGdRvpa2l7+nbTyOedWUqsYJed9bW9e/wB56/oX+uk/3R/OtauN07w8tx43tvEn9qX8ZtLVofsaSYgk3Z+Zh3PP6D0rsq4ZJK1mdcW3e6CvIPj14v1rw/4k8M2Ol3VvDDcyFp1dQS43quDnouCeRzXoEOo+Im8c3GmPoiJoSWiyRaj5wJeUnlNv5/l714R8ZV8Tw6x4Xh8SSaVc64byZraSAssYiMiCIOD6Nkk+nFcWaRnTwzlGaTvHr3fl+J9DwpClXzSNOrT542no1ppF9/wPW/EOv6ToCWz6tdrbLdTi3hJUnc56Dj+dagyDWRotlfXGhWMfimGwvNTiw8pSINGJAThlz0IGORXnPjv4r31v4jk8O+DrGDVLkr5QmUM5WfJBAUcNjHrjP0r1qWFlXlyU1dq930PlqmJjRjz1Ho9l1PWfiD8QPDfgizWXWLsm4lUmC1iG6WXHoOw9zgV5Ba6R47+Mmuw6hryXmjeDnJaOGOQLlR935Ty5J/iIwO1aHw++D9npOPFnxLv7eaXHmG2uZf3UTMeDI5OGOT93pk9694i2eUvlbdmBt29MdsV1Sq0sHpQ96X83Ren+ZzqnVxWtb3Y/y9X6/wCRwnhix8KabYPYeEPsbWUDmOYwSCQmUfe3tyS31rVGBgAAD2rgL3wZP4JvLnULLxjHpmkvqv8AaF5HLbqqeW3HlA/p27eldJJfa7J4psYrKxtZ/D81qZJb0S/OH6qFHcHj8/auWtTUpOUZXT6v/g9TppVHGKjKNn2X/A6Gt4Bk8SPqWuLrdtZRWazqNOaB8s8fPL+h6frXW1l6D/y2/wCA/wBa1K5py5ne1jeMeVWvc5n4k6CviLw8lg2pXunhbmOXzbR9rnafuk+n/wBamgYAHJx3Nbetf8eX/AhWJQ5txUeiBRSbl1Oisf8Ajzh/3B/Kpq5vwfquuX2oarZ6noL6fZ2ciJZXJlDC7TH3gO3b866SicXF2YRkpK6CjIzjPNFYNl4XtbXxtfeKlvb57i8t0t3t3mzAgXHKr2PH6n1oiou92Em9LI3qKKKkoKKKKACiiigAri/jho9nrXwq8R2981x5EWm3M5jimaMSFYXIV9pBZc4JXocDORxXaVBqFxaWthPcahLDDaRxs08kzAIqAfMWJ4xjrmgDxHxva6ZM/h69vvEmiadPY+EzJbWmr6StzDLnyyzKXIXPyKpVfnwe2a9g8HXlxqHhHR7+708adcXFjDLLaAYEDMgJjx2wTj8KXVZtAXSotT1RtOFhBsliuLgJ5cecBWUngdRgj1rUoA5/xBZ+MZ7/AH6Hruj2NpsA8q60x533dzuEyDHTjFcxpNt4kt/jJp3/AAkGrabf58P3nlfZLFrfb/pFtnO6R89vSvR65C+/5LLpP/Yv3v8A6UW1AHX1Fef8esv+4f5VLUV5/wAek3+4f5UAebeFlbTfEur6PY+FhpWmqVuEvY2+S6kbG7j/AD07Vv6haWuoWU1lewpPbToUljccMp6g1PRWk6jlLm6/1qRCCjHl6FfTbG002wgsLC3S3tYECRRJ0UelWKKKhtt3ZSSSsiXwnpGl2Gpajf2djBBdXpVrmVFw0pGcE/ma29SglutOubWG5e1lliZEnQZaMkYDDPcdapaD9+b6D+tatNybd2wUUlZHMaP4PtU0LR7LxHN/wkV7pT+bDfXcfz+ZkkN1PTgck9BXT0UU51JTd5MUYRirJHCeOv7HufHOhWOoeFbnUbpYZJrbUvK3Q2pHZj0zwOvTil8VpHJ4X1aOYyCNrKYOY0DsBsOcKep9q7HUyBYy5IHFc1fWsF9ZT2V0nmQTxtFIucblYYIz9DV+01j5f5kez0l5nJfCKTTrP4Z6L5U7R27KwR7lFiZmLntnHJ6cnNdnXI+IPBGlS+B49B07To5f7P8A32nRTTMFEwyRuYHJGSc10OgtqjaLaNrawJqRiH2lYDlA/fFXiHCbdSL3b/4BFBSglTktkjd0L/j5k/3P61p3kRntJoQUBkjZQXQMoyMcg9R7VyXhDWby78X6tpMui3dtbWcSGK9f/V3G7GQv0/ziug0/XtH1DWL7R7PUIJr+w2/aoFb5ot3TNZOnOL28zVTi+vkU/AOl6zo3hi307XdSg1G8iZv3sMIiQJn5VCgAcD2rR1GzsSZNRm02G5uYoHRW8lWlKEZKKTzg+nQ1dopSm5Scu4KCUVHsefeCrqyvPDVrPp/h2bw9bncFsZYhGyYY5OB69c1Pq3h/Q9XdpNT0mzu5Hj8ovLEC2zOcbuore1dla9bawOAAcHoap05VHzuUdP67ijTXIoy1OQ+H9vocN/q9vpPhOTRGsZvsvnyRY+0rknKseSM8/iK2PFHhfSfFlva6frMczwRXKTKscm3LDjB9Rgmrur2Y1LSrrT2nmgW4iaLzYmw6ZGMqexpPCmmLo2m6fpaXVxdLbBYxNO25356k1pKs3L2sW1L5/fciNJKPs2rr+uhsnwx4ah1uTxE+kWI1HYoa6dAWUIMAgnhcAdRg4rXgmhnhSaCVJY3GUdGBDD1B71Dq1ha6pplzpt9H5ltdRNFKmSNysMEZFczaeAtLs7zw5Npd/qFnaaEjxwWkVwTFKG6789eSalOM178nf7+hTTi/dirHXO6Jjeyrk4GTjJ9K86vodL8P/EVrHS/DN2kuuRteXupR5MO9SeGyeD1PGPvD1rqfF/hXS/FKaemqNcgWF2l3D5MxTLr0zjqKsa79+IexojOMY977rb09QlFyl6bfr6GZVXTdO0/TIXh06ygtI3kMjrCgUMx6k471aorK7tY0styW0/4+4f8AfH866OuZtpol1C3haVFldgVQsNzAHnA7101IYUjfdP0paRvun6UAcxRRRQBVtdJ0uPWU1OPTrVL3Hl+esQD7SckZFdlXNQf66P8A3h/Oulptt7iSS2IL+zs7+3NvfWtvdQkgmOaMOuR0ODxXM3OoeDvh/pun6dDHFp1rqV2YbaO3jZlaV+pOM47cmrWj+FVsNS1+7m1jUb2PWX3GCaU7LcYIKx+nX9BWLofhfU/DOp6ToOkWtpceEraCWWWW8k8y6S4JYqVJ4HUdB610wULOLldb22vp+aem2phNz0ajr9/X8vnoatFFMniSeCSCQEpIpRgDjgjB5rlOgyrfW7xvG1npEGkSz6dJD5rakjgxI4P3D7/j36V6AeleZ/DjwTpfguS4i0u5vJUup0crO+QgB4AA+p5716ZW1b2fNant37mVLn5bz3/IwvBfhbT/AAnp9xY6bNeSx3F09y5uZjIwZsZAPYcVk+LPAvhK9v7rxFe6DBealLGEd3JO4BcYC5xnHGa7Oqes/wDHif8AeFL29TmcuZ3Y/ZQ5VG2iPD/hfrd7e+JdR0AQzaDZw2H+h6S9qQ1rzjzN5HJJJPPXPtXfeEtMv9H0OKx1LWJ9XuUZi11MuGYE5A/CtXau8vtXeRgtjkj0zWP4S1i/1m0uptQ0O60h4bl4UjnOTIo6OPY1tWquteUVZaX23/P+tTKlTVK0ZO71/rt/Whpava6/eaFe2/hjULfT9VYJ5M88e9FG4buMHqMjoa6qzWdLOFLqRZLhY1ErqMBmxyQOwzWboX+uk/3R/Oteubm93lN+X3uYK8K/aZ/ceKvB19NC32aKc+ZJtGOHQkZ69ATg8V2HxU+LGleBr2DTfsM+p6hPGWWKF1AQ5wA56jPsDXnGoeEfFfjvVLDxP441G10myuZB9k0uVisiRZGUAwMFgOp55/Csswy+rUwnM1o2rapX1V7Hr8N5rQwmZpzeynfRu14tLbzIr3xH4q+Kd1c6T4Sjk0bSbeUO+oPI6NIvTaSvTOc7RzxzXoXgXwLoPhGINYW/mXzRhJ7yQkySHvjP3QT2FdHa29vawLb2sEcEKfdjjUKo/AVKOtd9fFuUfZ01yw7d/V9T5+jhVGXtKj5pd+3p2NXxLoOk+JNHk0nWrNLuzlKs0bEjJByDkc9av28MVvbx28KCOKNAiKOiqBgCn0Vy8zty30OrlV721OZ8YabYaukun6nax3VrKi74pBw2DkfrUUEUVvBHBBGscUahERRgKoGAB+FaGs/8fv8AwEVSpczta+gWV7mpoP8Ay2/4D/WtSsvQf+W3/Af61qUhlLWv+PL/AIEKxK0/FkVxcaDcwWdz9luJEKxTbd3lsQcNjvg1zfhmz1Gw0K0s9W1H+0r6JMTXOzb5hz1x9OPwquVct7/Im75rWOzsf+POH/cH8qmqGx/484f9wfyqapKCiiigAooooAKKKKACiiigArjfjXoun658LvENvqNsbqOHTrmeOLcwVpFhcrkA/Ng84ORkA44FdlSOyojO7BVUZJJwAKAPn/42W/ia9+G1tH/wjk+oaDZaFbzxtDcxLuvPlAaRGYMRGoBUAHLNk/dFe+Wcks1pDLPbtbSugZ4WYMY2I5UkEg46ccUkt1axCMy3ESCUgR7nA3k+nrU1AHPeINL8U3l/52j+KbfTLbYB5D6YJzu7nd5i/liuZ0iw16y+Mmn/ANt6/Dqu7w/eeX5diLfZ/pFtno7Z/SvR65C+/wCSy6T/ANi/e/8ApRbUAdfUV5/x6Tf7h/lUtRXn/HpN/uH+VAHOUUUUAFFFFAFfwVqesXGt67b6loxsbC0ZBaXRkyLlcHLY7Y/rW34V8RaP4o0r+1NDvFu7TzGi3hSvzL1GCAaNC+/N9B/Wr1jZ2dhB9nsbWC1h3FvLhjCLk8k4FaSlBp6Wenp5kKMk1rdamR4q/wCEq+36P/wjg0/7L9qH9p/ac7vJ/wBjHfr+lb1FUfEFreXuhX9np94bK7nt5I4LgDPlOVIVvwPNK/NaO39dQty3e5zXxEsvDviK5sfD+oazLbajBIuoQW1vc+XJIEOMkd16/lXP+Ktc8QWV5qVtZ6OEs4dKluo9UlkHlLMoJCkf5/KoNH+HvirTbnQNW1PxHZ397p4nS+uJIC800Ln5Y1kbkgc8nB5P0rZ8WeIdC8P2Kya9dRww3G6NEdS3mnGSoXvx/OutqMZxhD3/AL979PuOZNuMpy9z7trGD4Tm13xZ8JraWTWltNVvYWxfW6A7MOccDjOBg4rr9MgmtdOtra5umupoolSSdhgysBgsR2z1ql4Rv9L1Tw5ZX2iwfZ9PlT9zF5Xl7ACRjb25zTvFDa0mg3TeHY7aXVAB5C3BwhORnP4ZrKq3Ko4W5Vd/L/hjWmlGCle+n3l/QPEOkv4vn8Nrdg6nHbCdoNp4Qkc56dxxXQWulabaajdajbWFtDeXe37ROkYDy46bj3rjvhte6nf67qf9seGV026tY44RejBF0OrbDjO0Hp16jvW/4l8UWmhaxoumXFnfTyavcGCJ4ItyRkAcuew5/n6UpU2pckN7a638+g41E488u/b5G9XKyaXr1hqviPWX8RSXFnc2n+g2TRALauqH5ge/P866qs/xNa/bfDmpWf2Nb3zrWSP7Mz7BNlSNm7tnpms6crO3cupG6v2PIP2erWdfBE2qXklzJeajeSSzSTOTvwcBhn15571JrmpajbfGixtbTV/MhfSpHfSy7DewDFSBjG4kDnOeDXR/DvSG0TwdYWUmijRpirSTWguDNscsedx9QAcdqZe61o0PjddLbS5ZtYSwe4juFtgf3YzlA/qcdOld06vNiaskr3v2/rTyOOFPloU4t22H/D/Utc1bw1FfeItMGm3zyODAARhQflODyK6S1/4+Yv8AfH86xfCWsya/oUOqS6Zd6a0rMDb3K4dcHGfoaPE19r1hbWs3h7R01W6a6jR4mlCBYyeWzXHODlVcbJa7dF8zqhJRpKV76fNnd3ESz28kLFgsiFSVOCARjg9jWR4K8N2fhPw/FothcXc8ETMwe5l8xyWOTzW1RWanJRcb6F8q5ua2oVk67/rIvoaj8a+JdP8ACegS61qaXD20bqhEERd8scDgUuqzJcR2s8e7ZJHvXIwcHBHHahwkoqVtA5lzct9Tl4/FXhuTVv7Jj1uxa/8AOMH2cSjf5gGSuPWtmsePwr4bj1UasmiWK34lM32gR/P5h6tn1rYqqns9OS/zFDn157fIzm8O6Te+LtM8Q3FuzajYgxwSCQgKrHnI6Hqfzrua5y0/4+4f98fzro6mUpStd7FKKV7LcCQASeAOtVNN1LT9Vsjd6beQXlvlk8yGQOu4cEZFWnVXQoyhlYYIPcVm+HdB0fw3pZ03Q7CKxtN7SeVHnG5up5oXLyu+4nzXXYyqzPFWo3ulaDc3+naXLqt1EBstYjhnyQD+Q5rTooi0mm1cck2mk7DNMlknhtZpoGt5JFRniY5MZOCVPuOldXXNQf66P/eH866WpY0FNk/1bfQ1y3g628bw+JNek8S3tjPpUkwOmJCuHRMng/hjrnnNdTJ/q2+hq6kOR2vf0IhLmV7WOUvITcWc1uJpITLGyCSM4ZMjGR7iuX8EjVtJv5PCtza6jd2VjAJI9Yunz9oZjkrj2zjqfu11tFONS0XFrR/1cJQvJSvsc/bXHi1viTHbfYrVPDKQK32gnMjynHA54we2OnNdVpuvXl34z1LQZNBvre1s4Ukj1Bx+5nLYyq+4z+h6VgahdeIIfE+iwaZpkFzps0pF/cPLtaAcYIHeu9q5yVleK26fm/MiMXd2b3/pLyKms6lZaPpVzqmozrBaW0ZkmkIJCqOp45rldH1/WNeub+4/s+2Hht44ZdKv45ctchh82V6rj3AxXSeKNPn1bw7qGmW1wlvNdW7xJK8QkVCRgEqeD9K5Hw74S1vQCtzqPimfUYFsIbUWQgWOBHXGXUDgdPQdTmnTVP2Um373z/D/AIIpup7RJLQ1z0461ynw+07xZayape+LNSWea7uMwWsTbo4EGcbT2z6e3rWja+I7K/13VfD9iZP7S0+IM/mRkR5YfL83fkjNcNo3xKvdGbXLPx79giu9LMYVbIlnmZ8naBnHTHORjvWtGhWlCUYx109bdLfgZ1a1JSjKT7+nzPYNLnhtVuLi5mSGGOPc8jsFVQOpJPSvGviV8VtY8TaonhX4X/abl5AyXF1BEdzH/pm38KjnLn8D3rEW18ffGiWf7GV0Tw6g/drMzCOc543YH7w5HpgfWva/hL4Kg8D+EoNMYWst+xZ7u5iTHmsSSBk8kAYA+nSuqNKjglzVLSn/AC9F6nPKpVxb5ad4w79X6HI/Cb4Np4b1U6/4kvINW1GRFdUeLd5E2clw5J3MOBnFUP2l00y61zwbZXMyLO16d4ZmAEJZQTwOOQBnrXrniWyvtR0C9sdN1F9NvJoikN0qbjEx/ixXhvxstbqx8U/Dyx1DU1vbqDYk1y0WHkYSplyAOh9K8TN8ZOVF1qlpO6VmtN16H1fCWAhLHxoQcoLlm7xdn8L6679dNj1vGOB0FKOtDfeP1oHWtDxzp6pa82pLot42jJA+oiFvsqzkiMyY+XdjtmrtFNOzuJq6scM2rzWcGj2viy6sLTXb2IIYY5MLJKOoTPXtWjWN40vdBk+Iuj6PqGkyXOo+S1zZ3Jh3JBjOfm7Hj+XtWzWlWNrO1r6+W/Qim91e9tP+HOdOk/EDUxrtvaeIrLSYXuYH06aGHfIsYzvV8+vH5ehr0iMMsaq7b2AALYxk+tZug/8ALb/gP9a1KU6rmkrLTyHCmotu7OY+JFt4iutDgTw1qFrY3Iuo2le4j3Bohnco9+lJW3rX/Hl/wIViVLleKj2Go2bZuaddWzqtolxE1xHErPEHBZQRwSOoq5WDonhnRbPXrjxPb2mzVb62SG4m3k7lUDAxnA6D8q3qJcv2QjzfaCisHwbrWqa0moNqfh+60Y2148EInYHz0HSQex/ya3qJwcHysIyUldBRRRUlBXOfEvxhpvgPwTqPirVY5pbeyRcQwrmSZ2YKiKPUsQPxro64T4++HdQ8U/CrV9H0jTjf6nJ5UllGJ1hKzJIro+5vl+UqDg9cY70AcjD8S/jNcRJND8BLsRuAyiXX7dHwemVIyD7GvTvA+pa5q/hm11DxH4fPh/U5C/naeblZzFhyF+deDlQG9s4ryvTvGX7RMVnFFf8Awj0K5ulQCSWLxDHGrtjkhSDj6ZNeqeB77xDqPhm1vPFWiQ6Jq7l/PsoroXCx4chcOAAcqAfbOKANuuL+OGkwax8KvEdvc3F3FDFptzMy28xi83bC5CORyVzgkAjOMHjIPaU2aOOaF4Zo0kidSro4yrKeoIPUUAeK/Emz8P6j4CtreSbRI/ESeF1eBtWDFI7YoPMeH+FZchcOOVO0njg+s+Err7d4V0i9EVzEJ7KGTZcnMq7kBw57tzz71LqGkaPfpbLqGmWF0tswa3E8COImHQpkfKfpV6gDnvECeNW1DOg3Ggx2ewcXkcrSbu/KnGOlcxpC+KF+Mmn/APCRzaRJ/wAU/eeV9hSRcf6RbZ3byfavSK5C+/5LLpP/AGL97/6UW1AHX1Fef8ek3+4f5VLUV5/x6Tf7h/lQByy3dq141mtzCblUDtCHG8Ke+OuKzNZ8PW+qa7pWrS3t7DJpjs8cUMu2OXP98d6lTQtHh8RyeIltUTVJoRbvOWOWTjAxnHYflWpWnNyNOD6f8ORy8ytNf10Ib97iOxuJLOFZ7lYmaGIttDuBwue2TWX4Kv8AXNS0GO68RaSNKvy7K0AbPyg8N7Z9K2qKSkuVxt8x8r5r3+RD8PNQ1q+udYXV9F/s1Le48u1bzN32iPn5/b/69ddXB/DrVvEV94u8TWOqaULXTbOSNbGfYQZgd2Tk8N0B46ZrvKqtHlnsltt6E0pXjv33Ciig9KyNDj/ide6xZwaSNK1bSdPWa+SO5F8cGeM/wR+rVV8SWUd1pssq6fa3l5bI8tmtwoIWYKdpBPTnvWP8d7eyMvhXWtRu2bTrPU1zbR2nnGaRvunI+6Bg/n3rodXitLjS7q31BlS0miaOYs+wbGGDz24NdclywpyXn08/xOZPmnOL8vy/Awvhjb65beDLNfEV19o1BizscqQik/KuV4OB6etdNWX4U07S9J8P2mn6K4fT4VIhYS+ZkEkk7u/JNalY1pc1SUu79PwNaUeWnFeXqaGh/wDHy/8Auf1qHTfFujX/AIk1fQIZZVvNJRXui8ZVAGGchjwcVka3Y+I9QsRD4Y1iHSr0So7zSxbw0YPzLjB6/wCcdaueM9Dt9S1LRJ5PEEukNDeBniiZVGocf6ps/eGM8c8E8VVOEGvee/4eunUmpKafurb8Ta0DWdL17TU1LR76G9tHYqssTZUkHBFZVto2rQ+Idd1DUfEcs2kXsCpb2YQJ9kwuGYP+Zz/hWxo+l6bo1gljpVlBZWqklYoUCqCTknArG+Jul61rXgy+0vQbuztbm5Xy5HugShiPDjjoSM80QcfacsXZPTXtf+tgmnyc0ldrt3MnwtpGm6HoNtp2k6pPqlogZkuZpxMz5Yk/MOMA1oyOscbSNwqKWJx2HJrgPgDb3Fj4BWwuraa3lhu5uJF271J4ZfVff611F9q2o2/iuy0qPRJ5tPngeSbUQ2I4GGcKf0/OrxFJ+3nG97X17k0Ki9jGVrXscVdR/wDCUQ3Hi7wp41u9Ikv3SzVb0bYl2HDBFb+I8Ecevrx6F4Ssr7T9N0+x1LUW1K7i2rLdMu0yHPXH6VyPxI8Kt410rRk0W609YLW/Fwz9VK9G27eM5rudMura7nV7W4inVZtjNG4YBgeQcdxV4iopU4pPvpbVW0WttSKEHGo2/vvo++g/RvGWn3w16S7tbvSrbRbhoZ7i9Ty43A6up/u8fqPWugsLu2v7KG9s547i2nQSRSxtlXU9CDXPafqH/CU3PiHw/rPhm6t7C1kFuHulzFeoQcsvtwPzFdBp1na6dYQWNjbpb20CCOKJBhUUdAKwqxitLWf39Dam5Prdf8EyvHOqano/hya+0jQpdculdFW0jbBYFgCfw60/VXeSO1kkiMTtHuaMnJUnGR+FbNYfi2aW3tGngt2uZY4XdIVODIwGQo+vSoumlG2pdmm3cp0Vm+F7++1TQbW/1LS5dLupVJktZDlozkjn6jn8a0qUouLcX0HGSkk0S2n/AB9w/wC+P51e8XQa3c+HbyDw5eW9nqrpi3mnTciHIzkc9s9jVG0/4+4f98fzro6UZcrTCSumitpaXkemWseoTRzXiwotxJGu1XkAG4gdgTmrDfdP0paSQZRgehBobuwSsjz3wvF4gSbU31vULK8he6JsRbrjy4v7re//ANenNea9/wAJiliNJiOhm1Ltfeb8wlz9zbTvCfh3TfDGmPp+lLMIHmedvNkLnc3Xk9uBWvWs5x520rr0t87IzhCXKk3Z/ecb8Pr3xtceLdag8Q2Ij0qO5P2GZkCMRu4VQPvLt5z6161XNQ/66P8A3h/OulqatRVJcySXoOnBwja9/UKbJ/q2+hqjpuuaPqV7eWOn6naXVzZNsuYopQzQtzwwHToavSf6tvoahxadmi009UczQelY13qGtR+LLLToNFM2lSwM89/5mPKcZwu334/P2rZpyi42v1EpJ3OP8N+FtZXxFpupeIPFtxe3lncStHBABHFJE5GAy8Zx9PQZ4r1ivNtNs/DOqfEM6za3Yn1vTEFpNHHPkRKxJwy+vJr0mtcRNyav27WsZ0YqKdu/e4VT1n/jxP8AvCk1zVtO0TS59T1W7itbSBSzySHAA9vU+1eA+LviN4k+Jl7c+FPAdi0OmMAtxeyZVyhONx/55qfzPt0q8NhKle7WkVu3siMRioUdHq3surKfxM8a2unePDceFbm8vtcWA2Lwp81spPRgo/1jjJ47EfhVr4e/C++1C+TxR49uHvLqXEi2U3zbgRx5ufTsvb9K6j4ZfDPS/CBh1GR2utZ8opJLn92hJ52DH4Z69fWtnxV4lmstNik8O29rrd9LcCFLVLpVLAH5yPUr3HvXfPFJJUcL6OT3f+SOKGGbftsT68vT/gs7Pw7HHEWiijSONECoiKAqj0AHStmuL+z+KJvEWkzaPfWdtpsbE6pDMm55VI4CHHB6+lRal4o13wrBr+s+LrGJ9Hguo00waepkmeNjjLjP09O/tXmRouduVpt9Ou9j0ZVVD4lZd+m1za0aDxQni3V5tS1Cxm0R1j/s+3iQiWI4+bef/wBf4V5T+01C83irwatjLbQ6iZn8uSZzgEMhTI9N3f3r1TQPDWm2XiLUvFNrLfG51iOMzRzSkooUcbVP3T/L2rzr482+hyePfBrald3sNx5+ESKAOjDzFIySRj5sDjPFcmYVlThzqMZW5dJLTotr9PzPb4cw7rYvkc5w0nrB+98Lemj0fXTb7zqfCdxrl1oUM/iOwhsNSYt5sET7lAB4OcnqPern9oWI1QaYbyD7cY/NFvvHmFM/ex1xU6yxPLJGsiM6H51DAlc+o7VS/sXSjr668bGI6msXki553BPT0/rXS3Fybkren9bHipSUUk7+v9bnb0khYIxRQzYO0E4BNLSOyqpZmCqBkkngCszQ8x1aw8SeKvBF9YeKrNdJ1ObeEjsbnGQpzH83OM4wfar3gj+2R4WsU1+0S11COPy5I1l8zheFJbnJIAJ5610F7dW17Il1Z3EVxA6ApJE4ZW69CKqzTQwhTNLHGGYKu9gMk9AM963nVcouFra39DGNNJqd+lvU19B/5bf8B/rUfjSPxDN4cuo/CtxaQasdvkSXK5jHzDdn8M1JoP8Ay2/4D/WtSsoy5ZJmslzJozL0XC6NAt40bXIVPOaMYUvj5iM9s5rkdZ1TVLPX9JsbPQ5r2zu2YXV2jYW1A6Eiu01r/jy/4EKxKcZJO7VxSi2rJ2Oisf8Ajzh/3B/Kpqhsf+POH/cH8qmqCgqD7Za/bTY/aYftQTzDDvG/b03Y6496yPEejavqOuaJfaf4gm061sZzJd2qRhhdqQPlJ7d/z9aX/hFNCXxofGBtiNXa3+zecZDjZ/u9M44rVRha7fT8fMzcp30X/DG7RRRWRoFcB+0H4m1Xwl8KNV1bRJUg1FmhtYLh13LbtNKkXmkdMLv3c8cV39eb+N/G3w91bwr400rxHHd3elaOVstahNjMeZDhQmBl+edyZxgGgDmD+zroz2X2p/H3jpteKb/7WGsPu83rvCfd25/h9OM1137PPiTVvFPwp07UdcuI7vUIZriymu4xhbowTPF5wxx8wQH6k183f258N/s/9kr8a/isPD+Nn9n/ANnz7vL/AOefneVu244+lfUvweuvCl38ONHbwRbyW/h+OJobOOSB4mCoxU5VwGzuBOT1znvQB1tcb8a7K8vfhd4gW01i90ow6dcTPLaELK6rC52BiDtBOMkc4HBHWuyqG+tbe+sp7O8hSe2njaKaNxlXRhhlI9CCRQB5F46tdMv/AA94fhlfU9U8Q3uirBpOmQXrwokhRS125UgqEyuZGJx0A3Ng+raDb3VnodhaX12b26hto457gjHnOqgM/wCJBP41ja74B8G65cwXWreHrG6mt7dbaGR1OUiByEBB+7ntXQ2dvBZ2kNpbRrFBCgjjReiqBgAfhQBia/L40S/xoNjoE9nsHzXt7LFJu78JEwx071zGkyeJ3+Mun/8ACRWmkW//ABT955X2C6klz/pFtndvjTHbpmvR65C+/wCSy6T/ANi/e/8ApRbUAdfUV5/x6Tf7h/lUtRXn/HpN/uH+VAHCeKPDem+I47KPUTcAWdytzF5MpT516Zx1Fal1cQ21vJc3MqQwxqXkkc4VQOpJ7Cs/xF4g0nw/FayatdC3W6nWCElSdznoOP51d1KytdQsZ7C+gWe2nQxyxt0ZT1Fa+9yx5r8vT9bGfu3ly7/1a460uILu2jurWaOeCVQ0ckbblYHuCOtS5GRkgVW0uystMsYNN0+FILe3QLHEp+4v8653xT4D0vxF4hs9bvL7UoprUIEjgn2xna24EjHXPpRCNNyak7L0uEnNRVldm74F1TV49S1C18ULpti0t0Y9KSOcF7iIZOcE8np/hXbVysPh3RdX1mz1XUbBJ7zTH8yzlJIMTHqcA4PQda6HVJLuPTbqTT4UuLtImMMTttDuB8qk9snFE3GbTjo/wCClFO+v5lmoNRtIb/T7ixuN/k3ETRPsYq21hg4I6HmqHhC51q88N2Vz4isYbDVHQm4t4n3KhycYP0wfxrWqGnCVuxSalG/c5/RtD03wx4Tg8P6e8ht7ZD5Qnk3uQWyTn6n8KwPGWkQ694X1DSprcXImhOyIyFAzjlAWHQbgK0fFPgvS9S8VWHi6a4vY7/TojHGkc2I5F54Ze/3j0xnvWf4yne28IazcRu0bx2MzKyttIIQ4IPY+9bJ3qRlGV5PX53MmkoSjJaL8rFL4aaVc6J4I07TLyxisbiFW8yCKQyKpLE5ye5zmujrzf4UeLLGDwZ4X0/Vr6eTUdT82O3MhaQuVcj5mxx2HNekU8XCca0ufu/nqLDThKlHl7L8jQ0L/AI+ZP9z+tZXjTwRb+KPE3h3WLq/ljj0S4adbYICsrHBGT1HKj1rV0L/j5k/3P61S8beMtO8J3OkRajb3Lpqd19nWWNRshOPvOSeBz+h9Kig6in+731/LX8C6yhyfvNibxn4bHiSLT0Orahp32K8S6zaS7PN2/wADeorQ1W1tdc0G8sfOV7e8gkhLo2RhgVJBBqh4o8RaLp0EFjd3MMlzqkbx2NsJMNdtt+4p7ZyAD7iub8D58K/BqS8t/D8miS2ttcXP2C9uS21xub5nIyAcDsOK0jCbpp+enz/4KIcoKbXlr/XzOa8NfDe48H6fcfYtZFz4k+wNbwzSMfIjUsSnycnj1/Sui0m+j8i28N+INSsbnXZLPddQRHHmL0ZgOuK5P4YeINJ8ZeKLvxL9gvLfXWsIor11cm0PPRM9+F4Pv9a6S+t71fiHp93b+G7Oa2e0eO41UsBLD1wgHoePzNdGJ53VlGs/etfotbbehhh+RU4ypLTbq9O/qanhzRNN8O6THpWkW/2e0jLMqbi3JOTyad4T8P6R4e3W2j2gtop7nz5FDE5diMnmqXhrxTpXiC/1Wx09pjLpdx5Fx5ibQWyRlfUZU/lXQWv/AB8xf74/nXFUdWLcZt3e51wVOSTjay2OkorA8Y+H7rX100Wuu32k/Y7xLhzbH/Xqv/LNvY/5BqzD4l0GbU9S01NUtjdaYgkvYy+DApGct6DH5UuS8bx17+Q+ezs9P1NOdZHgkWKTy5CpCvjO044OO9cjouna3pWhWtn4g1n+2L9WkZ7rywmVLZUYHoK6jTL+y1Swhv8ATrqG7tZl3RTROGRx6giqWvf6yL6GlzNJxHZNqRykWm6wvjCbVH1ovpL2wjTT/LHySZ5fd/nrWzUc9xDBBNPLIqxwqXkbP3QBkk/hVPw7rWm+INJj1TSbkXFpISqvtI5BwQQeRTlzSXNbRabCXLF8t9Xqatp/x9w/74/nXR1xFj4g0lvGKeG1ugdTSNbhodp4TI5z07jiuks9f0e81680K11CGXUrJFe5t1PzRq3Qn9PzpOnNdPP5dx88e/kadI5AU5IGelYV/H4qPjTTpLKewXw6IHF7G6nzzJztKnpjp+vtWJ8VP+EXtbzw3rHiTUL+0a01ELZC2ZtskrDgOFB4+Xrx39auFLmko337akTqcsW7bd9Cv4q0Bdfiso21O+sPsl0lxm1k2mTb/C3tWzRRWbm2lF7ItRSbfcyfBmk6ho8U0Oo63cavJLdtMkky4MaEjCD2H9a76uag/wBdH/vD+ddLRObnJyYRioqyOa8KeH/Cela9rd9oMNsuoXUwOoeXLuKOedpGflySWx6k1i/Gb/hIWttAj8Ptqqs+qx/aWsSufKwc7s/w/p61teFLXwfb+INfl8PNZnVJbhW1YQy7nEnONwz8vfpjnNT+KfC2l+IL3Sr/AFD7T52kz/abbypSg38feA6jgV0xqKNdSm2/VeRzum5UnGNl6epTlkjjwZJEQFto3HGSegp1ZHijw5pXiS2trfVo5XjtrhbiPy5CmHXpnHaix8TaFfarqGmW2pQvdaeoa6XOBGD33HisFC8bxu+/kbudpWl8hbCTwzpfiwWkTafaazqbLK8akLLcAfxEd+/61c+IHxG8OeD41hu7n7TqUoIt7KD55HfHAOPugnAyfWvCvif460SfxtY6h4TiE+uWgNumouwEKEkgYB4YjcfmPyjPeuz8LfACxuIH1Hxhq1zeajdoXmW2cKqSMc7t/JY/hjrXqLB0qcY1cTJq626v/gbHm/W6tSUqeHSduvT/AIfcoJ4Q8VfFnU7PV/HV2fD1krGO30tQVkkUDJdFboTnG4gnjpivVtP8FeGfDMT3Wi6VFa3DQR2zygks6JjGecZ4GT1Peqni7w94L06fQfEviG9ks/7B2Q2c8tyQpPAUP/ePH888V0fii+tbHQLjUbqZY7WBPNkk6gIOSePaufE4mdWMYwuo7WSsvTz6G+Hw8KcnKWsu+7/4BlyKJI2jYkBgVJBwea8+8D/CXw/4a1QapJNPqN7FKZLZ5PlWH04HU89T+Vdtoup2Ws6Vb6pp0wmtLhd8T4IyM46H3FUPGeralo+krPpGlrql88qpHa+aELgn5iM9cCsKU60G6UHa+j6G9WFKVqkle2q6nWaF/rpP90fzqddb0h9efQF1C3bVEhE7Wu8eYI8/ex6VlLbXt/pF/a2V42nXk9sUjnVQxhcjg474NS+F/DUOlw2t7qBh1LX47Rba41Nogss4HOCfy/Ksoxhytyevb+uhcnLmSSOgrzP4veBrjxL4m8O6xDqEdumnyfvY3BO5Q6t8uO/GK67wRqmu6tpc1x4g0I6NcpcyRpCZQ++MH5Xz7/0ryv8AaO1F7fxv4NtzdzwQLN50m2baoHmINx+gzye1cGZqnTpNVldXWz811PoOGI4itjo/VZcsuWWrV9OV30ffY7TS/DulaZrmp61Zwul5qbK1yxkJDFemB2rXHWvNPCGsrefGfXo49aS8srqxjkso4rrzIyFIDEKOAev/ANfNT+NvH8QhTTfCmoQtrB1RLBvNt3dEbPzA8fr9a9meErTqKO7ste2nX02Pl4YmlGm5bK7+f/D7ntdRXdvDd2strcRiSGZGjkQ9GUjBH5Vy+g/EDQNZ8Y3XhSwlmuL+zjZriVIT5Ksp2su71B/D3q9rl94lt/E+jWml6PBdaTcF/wC0Lp5trW4A+XA75rn9jOMrS0e+uhv7WEo3Wq201MmTRLbwxoTaT4XsYolt4HNpA7naZDkjcx5wWNYo0FvFHh3Sv+E1sIk1G2lFw0VtMQiSAnHIPIxjI/Wuj8fz6tbafdz6HZxXupJEDBBI21XbPc/TNY/hnxJaatcXGmNIi6vYJH/aFumSsMjDlQ3RgDkcVcZVOV1Fvffr/wAM7/eS1T5lB7W26f8AD6HXeHpI5DcbJFcqwVtpzg88GtauU+H3hzS/D8mrSabHKjahc/aZ98hbLnPTPQV1dYTUU/dehrFyt725S1r/AI8v+BCuds7y0vFka0uYbgRuY3MbhtrDqpx0NdFrX/Hn/wADFcTbaXpPhPRtUuNH05IQfNvJYw5AkcKSeSeOn0FOKTVuvQJNp+R3tj/x5w/7g/lU1cz8L/ETeKvAum649qlq9wjbokk3hSrFev4V01KcHCTjLdBCanFSjswrmfHGh6F4iuNJ0/VtRltriG6F3aRQ3PlPKye3Vh9OlT69pevXniXRb7TtdNlp1ozm9s/KDfagRwM9sVkav4RtLz4p6d4w1DV4yLC0MVtZOoGx2JG8HOec+nWt6KjFqXNZ2e3fsZVW5Ll5b6r7u521FFFcxuFeKftDa78aNMtbuHwL4WtbrTt9s0eo294PtSkypvQwlTkHkEjICsT2Ne1157+0T4i1zwx8KNS1Hw5Otrqks1tZwXLKGFuZp0jMmDx8oYnmgDmD4p/aHOQPhL4bHoT4hQ4/8druvg7pfi3SPh9p9n451NdS8QbpZbuZW3Ku+RmVAe4VSF/CvDH8AePpPijqngNfjZ4ujuBoEWqafdO67ZHMjxyBlH8IYIeDkAmvXf2b7ma5+EWlreX1/e6hbzXNtqE17c+fI11HPIkvz913htvou0UAei1xvxqtL67+F/iD7BrN3pLw6fcTPNaYErKsLnYrHOzJxlhzjOMdR2VQ39rb39jcWN5Cs9tcRNFNGw4dGGGU+xBIoA8s+JcOpzfC7wzqVvrt9ZR29xpLTQ27BTdF7m2XEj/e24LZUY3Z5OOD6zVG70jTLzS49LubKKWyiMRSFh8qmJlaP/vllUj6VeoA57xBqXiu11DytG8M2uo2uwHzpNREJ3dxtKH881zOkXviC8+Mmn/25odvpe3w/eeX5V6J9/8ApFtnOFGK9HrkL7/ksuk/9i/e/wDpRbUAdfUV5/x6Tf7h/lUtRXn/AB6Tf7h/lQBy9zbW1yEW5t4Zwjh0EkYbaw6MM9D71j6fH4nt9U1u41C4tLuwbDaZbwrtkGAcqxPqcDvV631rS7jW7jRYb6J9Rto1kmtwfmRT0J/MfnV+tLygrNb9/v0IspO6ex5zb+FdS8R27+Jmn1Lwl4hvdiXEazeYqxxtwAvGNwAP/wCuvRVGFAJJIHU96Wiqq1pVN9lt5eXcmnSjT236mlojKpnZiAoUEk9hzWF8MYdAuW1rxF4e1281a31W9Z5POkLJC68FUBAwOfyxW9oX35voP61d0+xstOt/s+n2dvaQ7i3lwxhFyeScDvUxnaEo9ypQvJPsWKwfEN74lt9f0W30fSbe802eZl1KeSba1umBgqO/f8sd63qKmEuV3tcco3Vr2OC+Jq+HbfxD4b1LWtevLC7jneKytopSI7l2wMOoHQcc++KyNSuvEz2HiyO+02O3s4baT+zJbdw8sw8ts/Kc85x29q0/HPh261b4jaHqc2g2d1pmnW8j/bXuCskM2flGzOGGQp6evpV3W7qSx0a9vYfKMtvbvKnmvtTKqSNx7DjrXU5JRglq7fdr0/W/c51Ftzb0V/v0/rY5n4PI1x8OdCmvbY/aYo3CNPEA6fMRleOAR+ldlWJ4E1e617wlp+rXi2onuYyzi2ffHnJHB/Dp2qx4pl1qHQbmTw7a291qYA8iKdtqNyM5P0zWdZOdeSejbfotS6Vo0Yta6fPYteCdU1a88TazY3uhy2VpabVtbpnyLoHqQO2P61zX7RHg3V/Fdlocmk6euofY7phcW/m+WzxuACQc4GMc9+R71v8Aw9uvFU+t6lHr+l2dpaxxR/ZZIJt5kJHz59gfpXb1cassPWU4JXXbVbEypKvScJXs/k9zzT4beEtatte1C48S2sA07T5Uh8P2jlZhaxou0Oj/AHgSNuc8k81r/GLw3aeIvCMz3c2pBNPSS7EFnNsNwVRvkbPBBrtK85s/Hd7J4k8c6JqlvbRLodv9otTDG0rPEUJyy9GPK8D1x71cKlWrV9rHeNv0X/DkThSpU/Zy2d/8zl/2c1lX4Zws7KUe6maMDHC5A5x7g9a619M1Y+MY9XXW5F0xbUxNp3ljaZM/fzVD4Uz3N14B0y5upLR5ZVZ8W1sLdVBc4BQAAH145/Wn3Wp+JIviJa6XHpQk0Ca0aR7wKcpKM8E9B2GPfNPEOU8TVat1/pX6/iFBRjQpp36EOmeFvDnhfxHf+JVvZbafUnKSC4uAIi7tnAB7k9OtbGj+I9LvfF114et5JDf2HlyTqYyFAYjGG6HqKXxFoWkeILSK11mzS6ghlWdFZiNrr0PBrL+H15dapr2q6rHrOm6lpUl0kVmLaLDxbPvK7Yyeo9fasm1Vg5zbbS/yt+F+xaXs5KEUkn/T/TuenVmvoOivNfzNpdoZdRj8q8fyhunTGMMe/FaVc74+tPFl5pMEfhDUrTT70XKNLJcx7laLncBweenbt2rGndyte1zapZRva5p6XY6V4f0m302xhgsLGH93DGDhRk9BnuSag17/AFkX0NU/Hvg7SfGujw6ZrLXAjhnWdHt5NjBwCPfsTVrWUEYt41yQqbRk5PGO9ErNKV7t7hG6dradDk9P8LaVZanrV/H9peTWf+PtZJSyYwRhR26mpvCXh7TvC+iR6PpYlFtG7OPNfcxLHJ5rWoolWnJWb7fhogjShF3S/p7hZ21uNViuxbwi4JVDNsG8rn7u7rj2rct9L0231O41OCxt4725VVnnWMB5AOgJ6msi0/4+4f8AfH866Oo5n3KsgrnPHmn+ItQttPXw9c6bA8V7HLc/bIPMDRDqF4OG9+PqK6OoPtdq11JZrcRNcogd4g43qp6EjqBVU5OMuZLYU4qSsznq5DQ9Wub34na5p664k1pZW0YOn/ZiphkOPm34we/c9fauov5ntrCe4jt5Lh4omdYY/vSEDIUe56Vy8ni+DT/Cln4l1Pw9f2c99KkMlskG6dSSQC3Q4wOM+orWhBtOyvfRbb/0jKrJJq7tbXrsafijXb3Q77Rfs+mpdW93fJBczPOIxApIw3PXv+VdN4Q0G+0R9Ta91+81cXt41xELgAfZ1P8AyzX2H4fSuL+JVtFd6bp0M3hebxEh1GE+RHIUMXX94cdh0x055r1IdKJNKjGy3vf5f15fMIq9V36bf1/w5x3gW48LzeKvFMeh6LNY6hDdquozvAUFw+DgqSeR19Oue+a0/FPinSfD15pdjqLTCbVrj7NbeXEXG/8A2iOg5FbiPGzOFZSyn5gDyD715d8Wfi1o3hrGl6PHBrevbyiwIdy27YxliAfmycbRz9KulTlia1oxb+fl37f8MRUnHD0rykl8vPsZvxT1u90g+cmq6SmmR2cwvbCabZcXDMpCBCORn29D1rx/wv4e8SeM7F9P8NaZHo2hkKtxNKxInYHPzyYzJyThQMDjPrXZeEPhtq/ijxC/i74gxhGmIdbIDYzkABdw/hXA+7nJ716fruo3mjS6RZ6T4fkvbe4uBBKbfCJaR/3iAMY/IcV6SxEcJFUqNpT6vov835nA6EsS3Uq3jHt1/wCAvI8iv/Afhvw78T/BuiT2k97ZXqlbppWO2aTJAOB0GSOB2xX1AirGioihVUAKAOAK8c1DUNDT446Lb6npl9FqCwbNOvd58iVmzldo7gEjPr17V6N4S8P3Whz6rJc69faqL67a4jW5PFup/gX2/L6VyY2rKrCDqN3t163b2OrCU405zUFpf7rJGjrWk6brVkbHVrGC9ti6v5UyBl3A5BxUHicxQ6DctJb+fEkZLQqm7eoH3QvfPTFWdZuprHSLu8trOW9mghaSO3j+9KwGQo9z0rK07UrzV/B9pqV7pc2l3Vwgd7Sc/PEc9D/Pp3rhSly83S52Nx5rdTnPCV/BrvhKC6s7C40eKeNkjgeIRvCOVBAHHuK888J+EL/X7DRLq+v9Ytrrw9q8rCTUoyZLhNyt8vPA+XHOepr0bwjJ4kk0tm8Uw2cV/wCc+0Wzbl8vPyk8nmuF+D+pTaPo/il/FOshpNP1FjcNLc+YIVx+OATnFd9JzhGo6b1TXnvdad9ziqKMnTVTs/Laz17bHsmhf66X/dH861qw/Ct1b3sQvLWZZreaJZI5FOQynkEVuV5jVtD0E7hXg37U2japPqWh61aWEt3a26NHL5ce/a29SMgdjXuOpzzWum3Nzb2r3U0ULyRwIcNKwBIUe5PFc7p2rXmreHdL1HUtMl0a8uFYvZzP88ZB6dj0Geg61nXwscRTtPa69dNf07HdluaVMtxKrUkua0lre2qt5d+55J+zpp2lR217eDT72DWolENzJNF5cZVmLAIPXgZ/CvV4LS0gkkkhtYInlfzJGSMAu/8AeJA5PvU5JPXmgda7MViHXqup3PKw9BUaah2N+0sbK0kmltbO3gkuH8yZo4wpkb+8xHU+5purw3VxpV3b2NyLW6khdYZiufLcghWx3wcGrVZPjG91DTvCmqahpUMM17bWsksKSnCllXPP5VlG8pLuaytGLOd8NWGvaZoFnY+JtSj1HVIkImuE6MNx284GSBgZxT7+xY2l8dM8iyv7mIgXIhBO/GFZv72PeqXgXxNJ4v8ACGm6/PEkU9xERMifdDqxU49jjP40njG58Q2lhBN4etbO4dZ1N0Lh9oSAcsw9T/nBrWUZ+3cZWTv8jKMo+xUldq3zN/4e22p2ehRW2s3yX9/Giia4VNoc5POK6SuY+HOvaZ4k0h9V0mV5bV3KBnQocqSDwa6esqikpvmVmawcXFcrujP18btNdd5TccbgcEZ7iuO8KaCdE0AaTc6ldauNzlprw7mYMfunOeK3PiR4es/E3hs6XfzXUUJnjk3W8mxsqcjn0qONQiKi5woAGTk8U+a0LJ7/AKba/eTy3ndr+uozwRc3kOp3/h+Pwr/ZOjafHH9iukIEdzuGW2qBxz9ferv2vxP/AMJ0bP8Asu1/4Rz7Jv8Atnm/vfOz93b6f5z2rZsf+POH/cH8qmpuom27dPP7/UFTaSV/67BXlmoeCNO8bfEPV7zxJ4Z1GyFiYI7O9W9Iju1U7shQOP8APQ16nRTo15UbuO76iq0o1bKWwDgYooorE1CuX+LEHhW5+HOuQ+N5Ei8PG1Y30jMV2IMEMpHO4MARjnOK6iuB/aB8L6p4v+Fep6Rokcc2oq8F3bwSkBLh4ZUl8pieMNsxzxzQB5n4x8P6Fd/CHwx8QtK8S+PrC40ezNvb6tb2pn1KWzkkwwnjOCyjAfPYDNer/BLS/DOkfC/RLXwfqEmp6O8JnivZH3PctIxd5HP94uWyOx47VwqftAN5Asj8KviANeC7Tpw0o7fM6Y8zONuf4vTnFdf8APDGqeEvhdp+l63FDb6jLNcXtxbQnMds08zy+UuOMLv28cZBoA76uU+Ll74j074e6zf+F57K2v7azmm+0XSlhEqRsxZVH3m4AAJA5yemD1dU9d0231nRL/SLsuLe+tpLaUocNsdSpwexwTQB5xqOseJtYvItO07XZdJey8LRau80cMbm5uJCwVXDqR5Y8tiQuCd45GK7zwXqz6/4P0bXJIhC+oWEF00Y6KXjDEfrWRr3gDStVjtVXUNV094NPOmySWcyq1xanGYnJU8cdVwwycEZrqbK2t7Kzgs7WJYbeCNYoo1GAiKMAD2AFAGF4h8VLo+ofYz4f8QX/wAgfzbKweaPntuHf2rmdH18a58ZNPxo+sad5Xh+8/4/7Nod+bi2+7nrXpFchff8ll0n/sX73/0otqAOvqK8/wCPSb/cP8qlqK8/49Jv9w/yoA5OLT7CLUZdRjs4EvZkCSzqgDuo6AnvWfYWGuReKtQv7rWEn0maJFtbIRYMLDq27vnn8/atmkDKXKBl3AZIzyBVqclf7iXBaC0UUDrUFHPfCfxBrGreMfGOn6g0RtNOukitAsLIQvzdSevQf/qxXoOpm8XTrk6esTXgibyFlOEMmPlz7ZxXMfDmHxHDJq3/AAkVzYz77ndZ/Zk27YecBvU1d8PWGraRqWsXWt+IxfWt9dhrGGRBGLZT0jB79vy966avLKbcbK1tO+3l8znpcygk763+Rc8Hvr0nhuzbxPFaxauUP2lLY5jBycY69sdzzWtUf2iD7T9m86Pz9u/y9w3bemcdcVJWEndt2sbRVla5zXjnSdZ1F9MuNL159Mgs7nzbyFYgwuo+PkJ7f/X9qoa7Dc3GiX1vZpbvcy27pEtwMxsxUgBh3HrV/wCJF74gsfDom8O2Vnd3JuI0lW5mEarET8xBJHPT8+9MHQZ4Perbkoxen9dyUk5SWv8AXYwvANjqWm+EbCx1aGygvIkIkjtFCxrycYA4zjGcd81u0AgjIII9RRUTm5ycn1KhFRioroaGhf8AHzJ/uf1rn/iT4k1LRfEXhLT9OvrG3Gp6j5NwlxE7GSMY4Urwp579yPeug0L/AI+ZP9z+tYnxN8a6R4SSzW40+TVNXnLNp1nFEWeRhgHDYO3g1rhouVRJR5t9Pl+m5niGlTbcrf8ADnZ1wWieKpdU+I/i3w+tlaRQaXbR/wClwuBO7Fehzxxk47DHvWx4lvPFk/hK2vfCun2qarMYXa3v2wI0blwcH7w6dfWtW80mxurO9hms7cPfwmK6ZV2mUFcYZhgng04csIvm1vp6arUU+abXL019dGeK/Ai6s7f+0dJGn63DqEhN5czX/wAyygthSrDjp+fPpXqY9K5v4c6HqPhjwna6Hqd1YzvA8nkG1JKeWWJAyep5NdHVY2pGpXlKOxOEg4UYxkczaa83inRdai8OSTWN/ayPaJNdwEKso/iA7j/OKsaHpuo6B4QW202z0+fWY4jJsiQQwz3PqfTJx6fhUfhnxVa61rms6OtnPZ3WmTbGSbAMqn/loo6446+49a6a1/4+Yv8AfH86VSTpvk5bLR2+XfsVTSmue93qv6Rp+GJtWuNAsptetIbTU3iBuYYn3Ij+gNaNUte1KLR9FvNVmhmmitIWmaOFNzsFGcAdzUfhnV4de0Cy1i3gngiu4hKsc6bXUHsRWMotpztpc0TSahfU0ayde/1kX0Na1ZOvf6yL6GoLM2is/VNb0rS7yxs9QvYree/k8q1RjzI3oPzH51oU3FpJtbiUk20iW0/4+4f98fzro65y0/4+4f8AfH866OkMKxoPDOi23im88UQ2YXVruBYJp95+ZFxgYzgdB+VbNI33T9KqMpRvZ7icU7XRzApayvFV5q1hoNxdaJpg1O/QDyrYvt38jPPsMmr9m80lpDJcQ+TM0atJHuzsYjlc98GjlfLzC5lzcpYg/wBdH/vD+db97d2tjavdXlxFbwRjLySOFVR7k15t448e6B4NiVtQnMt4VLw2kXLyYPfso9zXBWegeOPjZqKap4hlk0PwurFreBc/OAeNqnG48/6wjHoO1dmHwTnH2lR8sO/f0XU5a2LUJezprml2/wA+xj6z4n1DWfGGu6d8J474R6xKr6jeuxyW3FdyMeIo/m6nn0xxXceFvhDqng1tI1XRbjT73WfPH9pzXgJSOE8sIR13f7R5PtzXd3nw98H6h4S/4ReGzW30+ORGf7I4SRnToXYck+ua67Ysdv5a52qmBk54Aror5iuRQoqy633elld/oYUcB7zlVd30t072X6nNVjeLE8SvbWg8My2McwuUNyboEgw/xAY71s9qjt7iC5j823mjmjyRujYMMjqMivLhJxfNa56MlzK1zhbqy+KN54pkEM+gWunCWVLScxb5YVYYRuec9P1z2r1TwvbarZ+H7K11u+jv9RjiC3FwibVkb1Ark49ddPHNr4e/sm+ZJIPtH24J+5XDfcJ9eP1Fd2JoTObcSoZgu4puG4D1x6VvWqSlFRcUvRGVKEVJtSb9WPqnrP8Ax4tjrkVbZlVSzMFA6kmqetZ/s9tuCcjGelcxueaeE7rx/dahe2fibS9PsbbyW+z3drKGO8theMnOBzzjoPWqnwysdBuvD2qaaby316f7W8Wq3Elr5ZnfOQGB+9jsa3/CF1rj2Hk+KF0+DVTI7LDayZBiB+VsZNV/Buj2unX2t39lrR1GHUbwzGNSpS3cfeUbe/r9BXdOppNaLbbbTz/Hc44wd4Pffff+vkdl4ZhhtlNvbxJFDHGFREGFVR0AFbVY/h9leSRkYMpUYIOR1rYrhZ2BXg37R1zc2/xF8GtDO8extygE4B81QTx6jivea8P/AGkbqa28X+B5GjQwRXhkDbiGLb48gn0xiuTHQ56XLdrVbeq80e9w3V9lj1LlUvdno3ZfC/J/kbmk/EPwzqcmmR289ykmqTSQ2qSW7KWZDg59B6Vq+I/Eml+H5dPTUnlU39yLaDZGW+c+uOgrTa3t/MR/s8O6MkxnyxlCeuPTPtT2jRyu+NG2tuXcoOD6j0NejKVLmTUXb1/4B85GNTls2r+n/BOppGAZSrAEEYIPelorE1Ofv7e3tJVt7WCKCFEG2OJAqr16AcCq9XdZ/wCP3/gIqlRcClf+JNN8H2dqZ7G5eK8u47WNLK33BGbPJA6Cu1rL0HpN/wAB/rWpVNppaakpNN66GB8QBrLeFboeH2tl1T5fs5uP9XnPOfwz+NcreeH7nVZdAv8AUtTuba900iWaOzcrDPIVG4Ed1yPyNbfjuXxDb6rpM9ndaZb6EsjDUjcnbIc/c2Hp1qatVKVOKcbdfXtYz5VOTvf9O9zorL/jzh/3B/Ksbw//AMJX/wAJDrX9t/2f/ZPmr/ZfkZ8zZjnfnv0/Wtmx/wCPOH/cH8qmrKMrJq25o43ad9gopCyhgpYBj0GeTS1JQUUUUAFcZ8bPF134I+G+pa9p1vFc6iDFbWUcpxGZ5pFijLf7IZwT7CuzrzD4q+LPhHruiaz4E8W+NtFszKDBcxG/SOe3kBDKwyfldWAI9xQBgH4V/FtrX+0W+OurLrm3zPKXT4vsIk67NnXZnjPXHau5+CPiy/8AGnw5sNZ1e3it9USSazv0i/1fnwStE7J/skoSPrXhX/CTa6tt/Yq/tT+Df7L2+X9tNtF9vEfTru27sfxdc81758HdP8K6V8ONJ0/wXqMWpaJAjrDeRzCXz33t5jlhwWL7yffNAHXUUUUAcF468YaxpfiSfSNIi0pBY6O+r3UuoSsglQMyiOPHQ/KSzHIXK8HNdZ4Y1e38QeG9M120Vlt9RtIrqNW6hZEDAH35rmfiR4LvfFN5ay29zo6xxwSQkX+mLctAz4/fQtkFXA4wcqeDjjnq9D0210bRbHSLFWW1sreO3hDHJCIoVcn6CgDO1zxh4V0O9+w6x4i0ywudofyri5VG2nocE9K5jTfEnh/xB8ZdO/sPWbHUvJ8P3nmfZp1k2ZuLbGcdOlegvFE5y8aMfUqDXI3UcafGTSdiKv8AxT970GP+Xi2oA7Gorz/j0m/3D/Kpaiu/+PWX/cP8qAOcrHtPDmm2viq88SxfaPt95CsMuZSY9q4xhex4FJ4VsddsVvxrmsR6kZbppLYrFs8qI9E9/wDPNbNaNum2oy+4hJTSckFFFR208FzEJreaOaIkgPGwYHHXkVmWaui7gLgxgF9o2gnAJ5rmdN8Pat4z8MxwfE3S7WG7ttR+0W0VlOQAq/cJIJ9W79MdDVj4Y3GtXFzrn9rahpd5Gl3ttBZNkxR8/K/o3seetdnI6RxtJIyoiglmY4AA7mt+aVFuMd9Nf8jHlVVJvbt/mY//AAi2i/8ACYjxb9lb+1vs32XzfMOPLz/d6Zraqtpt/ZalaLeafdwXdu5IWWFw6nBweRVmspyk3aXTQ0ior4ep5/8AGW88GzWmm+GvF00yDUJ/NtthZQGj7sw6D5sc+v41Zhk07XdCb7HdCexu4WjWa3k6qQVJVh3965v4u+HdDtPFNh4u1bT9W1yS5misIrJGBggLAjeVPYjt3Nb8sFt4b8M3CaPpyCGxt5JILWLgMQC20fU9/euuooqlTUG7/hfr+hzQcvaT5krfjbp+o7wxotr4e0K20ezluJYLcEK8773OSTyfxrSHWsTwJrVz4i8KWOs3dibKa5UsYc5AwxAIPocZrbrmqqSnJT3vr6nRTcXBcu3QrfDv/hJftWp/8JGLEfv2+xfZif8AU543Z71m/G3w1rXiiy0ex0u9t7S3a9CXzu6xyGJuCEYjOevA68V1ehf8fMn+5/WsP4t+DZ/GOk6fHa3gtrjTr5L1Mpu8wqD8vUYJyOa2w9VKupuy+Wn3GNem3RcdX8/1NjwXfaFcaONP0HU1v4NLIsnfzfMdWQAYY9z71x3jr4nW+j6H4lFz4f1NGsZxYQNLGUju5JFbBVh0XAJJ64xjrW98KWuptAubq/8ACMPhe7nvJHltowP3p4/eHgdf6U34uzeJI/CTw+F9Dh1a8uH8pllCsIVKn95tbhiDjj3rSEYLEcslfXq/v12InKboc0XbTt+m54j8BbTR9Wv7TztS1OS80vfd2lqoZbe3Vm2shY/fycHt+PNeseHNNh0XVdSgl8QXF/c6hObtLa5lBaFPRFznb7+wrm/ht4X1fRfsut6tfLpsA00RzaQiCOOCQH5nbnGeC3qNxHbFdXDpWgX2vW/imCOCe/8AsxihukkyDEfTBwep5962x9ZTrStL3fv13t069vxMsFScKUbrX9Px/rsY3jrw2phuvEOizzaZqyBZbm4tYvMmuYoxnygCcc4H1wM1b/tHxNrvh7R9T8LW8On3NxcRvNDqaEFYt2GGB3/pU8uu31t4puLG+0wWejR26umqSzBY3lJA8vnvz+la+p293fafPa2F8bK7mQpDchdxiY9Gx3xXN7SSUVNJ9m9dOz/rQ6OSLcnF/LbXv/W5V8AePLzxT4u8Q6M2gy2lrpEzQi7Mm5ZGDldpGOCQC3fiu6rL8K6dd6XoNpZ6jfDUL5IwLm78sIZ37sQO/QfhWoSAMk4FZV3BzfIrL+vzNKKmoLnd2YPje78TWelwyeFdLttRvDcoskc8vlqsR+8wPr0/+vVjXT+8i9cHNa1cZD4bj0XXNV1JdTv7s6rP57RXEu5IMfwoOw5/ICpTi4WejX4jtJSutn+Bn+JdB0XUbyw1vVY5DJozNcQsrkBcckkDr90H8Kn8N69pviDQ49a02Zms5N2HkUoRtODkHp0rN1zxJc2njbR/DljaW12bxXku8zhZIIx0YL3HX8q6JYIFtzbrDEsJUqY1QBcHqMDirmmqcVP5a9NenqTCznJx+enXTr6CeHtSsNVW3vdNvIbu2eTCyxNuUkHB5rra5Dw3penaNHb2GlWcVnapLuWKMYAJOSa2vF15q2n+HLy80PTRqeoxJmC1L7PMOR3+mT+FZ8qlO0Nul/1Lu1C8t/I1a5b4iw3s1rpn2PxXF4dIv4y7yBT9pXn90N3c10GlTXVxpdrPfW32W6khRpoN27y3IBZc98HIzXHfGSHwldeHiviS702G5tFa7sBdzFQJVBCnaDlhkgEc5rTDr96l+lyK7/dN/wDANCSSOPl3VAem44ryj4gfF6C1kfSPBsX9qaicqbhELxxn/ZA++f0+tcElz41+Lt9pdhIixQWSsJbxY2WIMertjjdjAAH9a9p+HHgLSfBdkRbAXOoSAia9ZcMwz91R/CPp1r0XhqGC1rvmn/KtvmzhWIrYvSiuWP8AN1+SOQ+F3wrLagniXxt/p2oTyrOls7blBPOZc9W5+70GPwr6DUBVCqAABgAdq4Sz8R6XL4yfwykkp1GGFbh1MZ2bCR/F0zyK7yuHF161afNV+Xa3kdmGo0qUeWn8/XzMPwp4V0jwy+pNpMcqHUbpru48yUvmRuuM9BW1J/q2+hrm/Cnie81rxFr+lXGg3mnxaXOsUVzL9y5BzyvHtnvwRXSSf6tvoayrKfP+83NKThy+5scwyhkKsMqRgj1FZnhjQNK8N6adO0e2NvbGVpSpct8zdTk/QVFoemavZ6zq13f6219aXcitaWxjCi2UDkA9/wD61bNKTcbxUrrT+vkOKUvea1/r8zNbxHpdr4u07w3NNINQvFM0KCMlSq9cnoOh/KnWHh3UIvjRqPiRtKtUsJ9MjgS9FwTI7gjKlM4HT07DnJNXFlsYtUtPPktkuWYLDvKhyMjIXPP5UaP490fVvGmpeG7FJpf7Nh33F8uDbqwODGWzww/ofStqfMot049Nfv8A67mVTluud9dPuMXxPoFhpHgnxSfGvirVbvR7+4E5cEh7RCw2xx4zxnAxjHt1rrIPsf8Awilj/Z8ry2fkReQ7klmj2jaSTznGK1Z4ba8tWhniiuLeQfMjqHRx9Dwar6sqpp+xFCqpUAAYAFZzrOcbPe/y2XQuFJRldbW+f3nA3+neGT4yGpy+W/iAWDxxwifDvDznCZ+ozXD/ALNcCS+CdZhkQpHNqDqVBwQDGoNelT6LpsmsrrgsoP7VjgMMV0QSyqe361wPwQsruDVfFFzex29xPJebX1C2lBhuGBJIVBwuM/rXZTqJ4Wor/wAu/k3t5f1Y5ZwaxEHb+b8lv5npnw30Gw8M6UNH0zzvs0WWXzZN7ZZsnmtXxV4i0fwvpY1PXLxbS1MqxBypbLt0GACfX8qzbq61Kx0XUrvR9PGo6hFAWgti+zzW9M1qafG2s+HrNvEGkQRzyxpJPaShZVik6454ODXH8T9pU1Teuup1fCuSGmmmmhzfie8sdQ+I3hrSIPFV7p19Er3v2GBCY72LHR26fwtwc9686/ai/s5vFHhWO4tbmeUlvMWOQLviLr8oz0YnvXrOj+GZ7LxnqniG51ia9S7REtrWWNdtoo6hG64Ppx75ry39pCymn8eeDZI7eV98vl7guVJ81Dj64yfpXBnNRRw65Fe3LuvPXofS8HUufM/fbjdT2dvsPzOi8M+NLK58JW+s65AfD6tcG1EV2+PnBwACQCc/0NY/inwHrN7aXi6V4rvDeTapHfxrcTMEhUZGwbecc+w+UV3WsaZp2rwrBqllBexJIJFSZdwDDoa4nx86+DdaHju0024vTPstdSYznZBACMMqY5Oce3517OHqXqfudG+mjXktT5KtC1P97ql12fm9D0jRfFFpqXinVPDaW14t3paRtNM8JWKTcM/Ie9dBUGnXUN/YW99bMWhuIlljJBBKsMjg9ODVHxeLqTwrq0enwyz3bWcqwxwy7HZypwFbsfQ1xtKU0krHUm1Ftu5DrP8Ax+/8BFUVZWGVYMPUHNYfgrTb2z8BaVpusJeJd/YttwtzNvlUsWyC348dxwO1WPCegWPhnRItI01p2t4mZlM0m9sscnmnOEYuSvqn9/mKEpSSdt0aXgbxJo+s6nrGm6ddedc6bIsdyuwgK3zDgnryCOPSurrF8M2dpbS3k1vawQy3DK8zxxhWkbnliOp+tbVRPlv7uxUOa3vbnkfxGt/FXj74eanp7+Gk0u6ttVUW8d5LkTxISQ6kdz+XXmtvwVe6pqHhu1uNY0ltJvMFHtmOcBTgH2BxnBrtNZ/48+f74ri/C1r4htRf/wDCQalbXpkume08mPb5cXZT7/5zXROsp0nGySTut+u5hGlyVFK7bas9umx3dj/x5w/7g/lU1Q2P/HnD/uD+VTVynSYWp+FdN1DxdpnieeS7F7p0bxwqkxWIhs53L36n/IrdooqpTlJJN7EqKjey3CiiipKCud1DwL4J1C9mvr/whoN3dTNvlmm0+J3dvUsVyTXRVx/xl8Xz+B/h3qPiCytUu75DFb2UMhwjzyyLHHuP93c4J9hQBP8A8K4+H3/Qj+Gv/BXD/wDE1vaRpunaRYR6fpNha2FnHny4LaJY41ySThVAAyST+NeEeHYfi7/wsHxR4L1H4kR3GryeG7fUbK4XTo0trK4e4YFVTGWTCbctzhs4zXpvwR8Wah40+HVjrOr28VvqiSz2d8kJzH58ErROU/2SUyPrQB2tFFFAHGePvH0HhW+Fkuj32pzJp82p3IgaNBDaxEB3y7LubLcKuSa6zT7qG+sLe+tyTDcRLLGSpBKsMjIPTg15t8XPBuoeIfEEV5J4ctfEth/Zr2ttbTXQh+w3LMT5+T1BG0EjLLs4BzXoPh22vrLw/p1nqd4L2+gtY47m4Ax50iqAz49yCfxoAus6KcM6g+5rkbxlb4y6TtYH/in73of+ni2rR17wZ4X16/8At2r6Nb3lzsCeY+c7R0HB965jSvDOg+HfjJp/9i6ZDZed4fvPM8vPzYuLbHU+9AHo1RXn/HpN/uH+VS1Fef8AHpN/uH+VAHOUEgAkkADqfSisXwp4dt/DtndWsN7e3i3Nw87G7k3lS38I9qpKNm29SW3dWRNpet6FrtrL/Z2p2l7FtZZBFKDgdDkdQPeqPw7j8MW/htIfCEscmmJM+Cjlvnz83J5p+k+EPDOh6rca1pmlw2dxJCY5DHkLs6n5enal8B6h4e1TQBdeGLdLfTzM67Fg8obwfmO2uifLyS9nfl09Ou/6fMxjzc0ee19f02/U2fh54Z0bw5JqZ0e1MH26YT3GXLbn56Z6Dk8V09/aW9/Yz2N3GJbe4jaKVD/ErDBH5GqGg/fm+g/rVXwh4jk8QPqivo2oab9gvGtgbqPb5wH8a+1ZN1J3qN3t1NEoQtBLcyl8H3mh22g6Z4IvoNG0qyuzLfwPH5huYz1GTk56+nXrxiut1GO5m0+5hs5xb3LxMsMpXcI3I4bHfB5rH0Pw7NpvifWdafWr+7TUihS0mfMVttGPkHv/AJzW/Tq1HJrW/n+OvcVOCSelv66djyvx/wCGfEc3wz0mHUYI/FWuabeJcSSCU24YBmJbAxuwMDHGetY9n4n1HxR4J8VX2qaNPpWlrazJayH/AF0i7GD5U45H5c47V6qNZ0rVItSttO1C3uprF/JukicMYX/ut6Hr+VYeuL5mjXyfY0vt1vIPsznCzfKfkJPQHp+NbrEOyjOOt79rX122MXQWsoS0tbvfpvucp8DWhb4X6R9nklkQCQEyKAd3mNkYBPGeldtWD8PY2j8HaeraLDox2E/Yon3rH8x7989eeea3qxxUuatN+b/M1w8eWlFeSNDQv+PmT/c/rS+IfEui6Bc6dbatfLbS6lOLe1UqT5j8ccDjqOT60mhf8fMn+5/WtG6s7O6eF7q1gnaB/MhMkYYxt/eXPQ+4rKHLf3tjSXNb3dyesHXtCv8AUfEejapba/eWFvp7u09nEB5d2COA/wBPx60SeL/Dy2WtXUWox3C6Ju+3rDl3hKgkggd+D+VMXxn4dXwha+K7q/Wz0q5VWSW4Up944AIPOc1rCFWLuo+W3df5ESnTkrN+e/Y5WPQvCGg3+oeEYbnzJdY8y7ms7i4LvIr5D477f1rI1v4ewxx2134QvX0TVLK2+y2jli8SRlstlTnJOTzXc6zpulz+IIta+x28l6tuEiutuXCHnAPpz+tLVfWZxlzRk/O/V/8ADEfV4SVpJeVjC8X+HofEfhWXSL5IbiYxho3kBCCdR8rkDnGe3pV/wbBq1tpGnW+uXEFxqEYVZpIFwhOeMD6Yq9Ulr/x8xf74/nWTqycOTpe5qqcVLn67HSVi+NfDtt4q8PTaLeXV5axSsrGS1l2SDac9fTitqipjJwkpR3Q5RUk4vY57xfea3ofhhJPDejtrV5E0cSwSTbSU6Fix6kCrOslm+zs67GKZZc5weOK53UbHVvHNvr3h3XdPv9Asbe8QWV7a3QD3SKc7unA4HHv6iuh1aMQpbQhmYJHtDMck4xyT3Na1EoxS6/8ADW12M6bbk30/4f5mG2maW2spqzWdudSSIxrcFf3gQ9s+lXHZURnkYKiglmJ4AHU1x+mQ2Nz8WNUvP7L1aG9tbGOH7VI3+izIcHCj1/wNdg6q6MjqGVgQwIyCD2qaseVpN9EVTlzJtLqzD+G3iqLxdbPqNvYzWsEV6YI2kYETBSPnUjtXb2mr6Xeand6Za6hbTXtnt+0wJIC8W7puHauc0i10nw/ZpHaw22nafbsZGC4REGcsxryfxP48XXvFF/pHwk0MPquqgJe6wibWdQMZXP3QO7nHtng11UsMsTOXs1aP4L1Zz1MQ8PCPtHd/i/RHofxZ+LGi+B0+xRKuo6wy5W1R8CIEHDSHsPbqa4Dwr8PNe+KGqQ+N/iFcCOwniDWtnAdrNH1UDrsQ5z1LHPbrXX/Dr4K6DokBvfEqpr2rTgmV7gF4kJHIAP3j1+Y8/SvUoYYbe1S3t4kihjQIiIuFVQMAAdhWssTSw0eTDfF1l/l2Mlh6mIlzYj4ekf8APuctZ29vZ2sdraQxwQRgKkca4VR9Ky9K0/W7fxHql7e6yt1ptwE+x2giwbfA5575rYJCqSSAAMkntSRSRzRrJFIkkbDKspyCPY15ym0n5ne4p28jkvB+m+OrDxax1rU9N1LSpN7CZYQk6kt8icAfKPy5rubnU9fj8cWmlw6GJNEktWkm1HzQPLlBOE2/l+ftWT4e1nS9a3T6VfQ3kcM/kyNGchXBGRXaVrUqNzfPFXtba3z9TOFNKK5ZO33hWR4zs9S1Dwxf2mk6r/ZV7JF+6u9m7ysHJOPpkfjUHhvWNX1HWtas9Q8Pz6bbWM4jtLmRwVu1IPzL/k9ab4o8SJo2raPpb6Xf3n9rStCJYIt0cGAOXPYc/kD6VMYTjUSS136Pz9BynFwbe236GB4P1Wz1fw/b3FlqiaqI18mW6RdvmSKAGOO2Tz+NYzePbRPBepeJ5tJ1GCGwnaFoJkCSSEMFBGTjHP8AOuo06xstOtvs2n2kFpBuLeXCgVcnqcDuabq+m2OsafLp+p2sd3ay4DxSdDg5H601Olzu60v87dRONTk0etvxOPHgfSvF3i/S/G2oXN28LW9vJbWTfJ5TAhgSwPvyPXvVjxLpOl6l8Rv+EH024TTbG+tZbzXLOK0K/bd3AYSgcMDz1A+vSuKi8f6tZ+NrtbO6hn0TRbsW66RZ2h+0SxfcBGR0VgOcjt1zXt3jP/hJpNDjuPCENiNUaSPP21SAIs5Ycd/b69675+2oyipvRqy7LtfTp/TOKHsqsZOK1vr5+mvX+ka2i6da6RpFppdirLbWkKwxBmLEKowMk9aTWf8AjxP+8Ktpu2jdjdjnHTNUtbkjSzCu6qzuAoJwWPoK8ptt3Z6SSSsjmW1bTV1lNHa+gGovEZlti43lB/Fj0rhPg9a28GveLpdKWA6RLqA+zyQ3IkUsAdwCj7vX+Q7V3baVprauusNYwHUFiMK3JX5wh/hzWT4M8HaT4Sk1E6S9yI76YStFJJuWPGeF/Pvz0rqhUpxpTim7tL8/6t8znnTnKpGTtZN/kbXw918a3faxCNNvrL7BcG3LXEe0TY/iX1H/ANauwrJ0MnzpP90fzrWrmm03eKsbxTS1dwrxb9oe3kbxf4Kn83UPL+1lSkCEgHeh3Dn73b6V7TXlPxv8ReIdK8SeFNL0eSK3gv7rEsrbSX+ZQUwegwc5rhx8YSotTdldefVHv8OVK1PHqVGKlLlno2l9l31d+mp0Vlq2m317eWdnfQT3Fm4S5jjcFomPQMO1UdSj8QyeKLBbZdPfw+YnF8kwzKX/AIdo6Y6fr7VestJ0ywvby8srGC3uLxw9zIi4aVh3NUvEllr13c6W2iatDYRw3Qe9V4t/nxf3R6d/Tr14r0oOPP7u1uvp5fgfOy5uTXfy9f6udF4a0PU9L1nWr281+51G2v5xJa20iALaKB9xfb8ulVrfR9H8I3/iHxZdapeJFe4nu/tM5aGAKP4B26/yFdRUN9a219Zy2d5bx3FvMpSSKRQyup6gg9aXtZNvmejte3Yfsklp02MGW/s9Ujt9R0+4S4tLmFZIZUOQ6noRWF4ru/EFpb2jeHtLh1CV7lEuFll2COI/eYV0F7bW9m0VpZwRwW8MSpFFGoVUUdAAOgqCpUlGV0rrzG4txtez8iLwHY65a6rrk+qaxHfWlxOjWMKxbTbpzlSe/b16e9dbWXoP/Lb/AID/AFrUpTk5O7HGPKrHHXGq+Jp7zxBa3Ph1YLWyK/2ZOZx/ppKk4P8Ad5x9M1U8K3WsXug29zr2nJp2oOD5tuj7gnJxz7jFdfrX/Hl/wIViVUppqyilt3/rXcUYNO97/wBfodFY/wDHnD/uD+VTVDY/8ecP+4P5VNWZZg+I9BvdV1zRdQt9evdPi06cyzW0P3LsHHyv7ce/U/Wt6iiqc20k+hKik211CiiipKCsH4g+GNL8ZeDdS8N60zpZXkW15I32vEwIZZFPZlYBh9K3q8v/AGqoryb4E+IUtbgwJthN3tkCO9sJUMyKT/EU3ADv070AeSjw34ytvGF1qiftD+D1kn09NJl1B4oheC2R2YfLu2+Z8x+bPX86+gfhRonh7w54A0vRfC98l/pdtGypdLMJfPcsTJIWHBYuWJ9ya8n0PTv2TrrSbaWzX4fmExrt+0TxCUDHRw53BvXPNex+AIfCdv4UtIfBA0waCpf7N/ZzK0Gd7b9pXj727PvmgDeooooAzNX8QaDpEyQ6rrOn2MrrvVLi4WMlfUAnpWhbzQ3FvHcW8qSwyKHR0bKsp5BBHUVwHxk0+z1ptC8MNYWstxr179knuJIFZ4rNEaWcKxBKllTYCOhkz1rvbS3t7O1htLWGOC3hRY4o41CqigYCgDoAKAJa5C+/5LLpP/Yv3v8A6UW1X9ftvGU1/v0PWNFtLTYB5d3p8kz7u53LKox04xXMaVB4lh+Mmnf8JBqWl3mfD955X2OzeDb/AKRbZzukfPb0oA9HqK8/49Jv9w/yqWorz/j0m/3D/KgDnKKiFzbm6NqJ4jcKu8xbxvC+uOuKlosBz/iLw0+saxaX/wDbmpWUcEEsLW9s+1ZN6kbj7jPv0HSrnhPRIfDvh+10a3uJ7iO3BAlmILtkkknH1rUorR1puCg3p/X+ZmqUVLmS1/r/ACMnwNqPi5vHOs6bq2jwpoyoJLG+ibgjOAjerEZJ9MV31cnoviTRU8WHwy18n9qyQeesABJ2D36A45x6V1M8scMLzSsEjjUszHsAMk06t20+W2i+fn8wp2Sa5r6/0h9FZXhXxDpPijR01bRLoXVm7sgfaV+ZTgjB5rVrOUXFuMlZlxkpK62OJu9G1XSvGL3Gh6bpFtoN9E82qyhSLiW4ydp/X9WrC+LOrrpHga/PkTzy3iGzhWJC3zyKQM4IwPeut8UaHqF54g0/WoPEF3aWdlG6zaeigx3JboWPt+PTtTa6PapThN62/rUx9m3GUVpc4XwX4b1dfhFbeHLy4m0XUDCyGWBsyRZckHr1I6gHvXVoU0bw+v2y/wB62dsBLd3Jxu2ry7n36mr9Q31rbX1nNZ3kCT28yFJY3GVZT1BqZ1nUk3LZu/3jhSVOKUd0rFf4S3Ws32hJea5Pp89zMGdJLFt0TRk/KQfpWx418NnxNZWlsNX1DTPs12lzvs5NjPtz8h9jmk8J2drp8a2VlAlvbQxBIokGFVQegrfqXVtUc4aFKnemoS1KNhpGl2E15NZ6fbW8l7J5l00cYBmb1b1rlPix4m8K6F4Mu31azs9VjilSCPT9quDPgsisOdvTOewFdzXJ3/g7S7G08RX+h6Tbvq+qBrgmZtyvcBTsb5shcMc5x3q6Eo86lUb6f1foRWjLkagl/Xl1I9Jvr7UdG0++1PTP7Mu5rdWltN27yjzgZ+mPpmvK/DunXul/Gv8AsvVPEOpzxiGS609ZbnK3G/7ylOwX5v8AvntXZ+CrXV/C/gNZfGOqTXN5DHJc3UksnmmFck7dwzuwBn6kilvPE/hGHRbLxpcyQi2lxDbXjW5Mg3EjaONw6HP0NdEHKnOpGCundad+lv62MJpTjCU3Zqz17db/ANbm5pmqabqZuBp99BdG2lMM3lOG8tx1U+hqr4lk8Sxx2R8L29lPcm7jEwum2qIs/MR71PpGm6RprXA0u0trZrp/tE4iGC7N/Ea07RlN1GAwJDjOD05rj5oxneKuvM6rSlG0nZ+Rt6tatfaXdWS3M1q1xC8YmiOHjLAjcp9RnNU/COkSaD4cstIl1K61J7aPYbq5OZJOScn88VW8R6Lqmpa1ot9Y+ILnTbewnaS5to0BW7UgfKx7dP1reobtBRT31GlebbWwVk69/rIvoaj8beJLTwp4fl1q+try5hjdVMdrFvcljgcelLq0qzRWs6hlWSPcA4wQDg8jsalwkoqVtB8y5uXqUcnGO1c5478Y6R4N06K81QyuZn2RQwgGRzjkgEjgevuK4n4j/FSew1y20Lwatrqd8XMc+Y2cBzjaqYIDHk59MVD4T+GOoa3qP/CS/Ea6lu7yRty2Bb5UGeA2OAP9lePU16FLBRpxVXEu0X06v+u5xVMXKcnTw6u+/RGVaW3jT4x6lG1w76L4U83AVT/rBn/yI3/jor3vwL4P0PwZo403RbcquS0k0mDLKfVmwM+3YVheBPDOm+FYBp+lef5El152JZN20kjgeg4rvAwb7pB+lZ4vF+0/d09ILZf5+ZeGwvs/fnrN7v8Ay8haRvun6UtI33T9K4TsOSvrWG9sZ7O5UvDPG0cig4yrDBGfoaq+HdHsPD+jW+kaZG8dpbqVjV3LHk5OSfc1oUVXPLl5b6E8qvzW1ING03T9NbytOsoLSOSbzXWFAoZyeWOO9dfXNQf66P8A3h/Op7LxDNceNr7w42i38UVrbJOuoOn7iUtj5VPrz+h9KajKd2DcYWRxfwj1e0vviR4+toJ7+R475Tie68yPALKdi4+UZB/DHpXqEn+rb6GoLWwsbS4uLi1s7eCa5YPPJHGFaVvViOp+tZHjHQ9Q1p9Mksdfu9JWyuhPMsCgi5Qf8s29vz+la1ZwrVL7Ky89kZU4SpU7bvX8WViQoyxAHqTWPqehSXvibTNaXV723SxV1a0jb91Pu7t9P84p3i3w9YeKNGbStRa4SAyJJmCTY2VORz6VqfJDBycJGnUnOAB3rOMuVXi9dS5LmdpLTQxE8Iaa/jqLxVFLcW18bc2zLCQqNu/jPGS3P6D0rqvA+gS+GvD8elTaxe6s6SO/2m7bdIdxzj6CvLU8QSap468N+IPC99eatpt1I9lcWSMI0iCsMzFTycZ9Ow57V7dkZxkZ9K3r+1hFRm+n3Wurd9DKj7OUnKK/4N7amD4x8QwaNbR2cN1ZprN+rx6Xb3L7VnmA+Vc+mSPzrn9c8PXuv+GdF1jxHYwp4m0sGeGGC4IgFwegOOq8Ln+db/ja48M6Vp8fiPxNDbeTpjiSK4kh3tC7EKCuATnJHSqnjzTf+Er8HRxafrV3p0c7xXEd1acMydQO3BBpU5cqi1prq/008nqE1zOSevl/XnsZOhf29deFkXXY4LTV5IXWQW75VGOQpB57YPeue+CdzcyeD5LK+1SPUb2yvJYZnWcylechSx61a+Ht1Da3WqeGJvEV3rep2ExlnkuIipRX6KD0OP6101hY2NiJRY2lvbiWQyS+SgXe56scdTTqyUFOm1u01pb89bWYU1zuM09k0/6Wl9Da0L/XSf7o/nWvWRoX+uk/3R/Ok1/xNouhX+mWOqXgguNUn8i0UqT5j8ccdOo6+tc0YuTtFXOiUlFXbIbHxDNc+Nr/AMONot/FFaWyTLfuv7iUtj5VPqM/oa82+Pmjx33jnwdcNqtjasJ9gink2s2JFbKjHPp9cV7PXhP7SM1pbeO/BlxcM6rFLvkIAwEEqHPr615+bSg8P8Ol4/mj6ThCNT+0koys+WfT+7I9PPU1x/8AwkWoah8SF0HRZrRrPToydXWVGEilh8mw9D26Vv8Ah3W9N8Q6Umq6TcfaLSRmVX2leVOCMHmrsccKytKkcYkkxvdVG5sdMnvXqRfs3JTjrt6P+vxPl2vaKLi9N/U1tH8RaLq+p6jpmnX8Vxd6ZIIryJc5iY9j69D09KTxmofwlqytc3dqPscuZrUZmT5Tyg7t6VdtNPsbS5uLm1s7eCe6YPcSRxhWlYd2I6n61ZqeaKknEq0nFqR5R8HbzXL74fadca7IZZSrLBI5PmPCGIUvn+Lg/hiuvq7rPF5gdNgqlRWqe0qSmla7FShyQUb3samg/wDLb/gP9a1Ky9B/5bf8B/rWpWZoUta/48v+BCsStvWv+PL/AIEKxKAOisf+POH/AHB/Ks7xh4h0/wALeH7nXNU877Lb7d/lRl25IAwB7mtGx/484f8AcH8qlkRJEKSKrqeoYZBqotKS5loKV7O25FY3MV5ZQXkBYxTxrIhIIO1hkZB6cGpqKKljCiiigArmPirqPhfSfAGq6l4zs4L3RLeIPcW8sIlEx3DYgQ8MxbaAPUiunrjPjX4Ru/G3w41LQdNuIrfUS0VzZSS5MYnhkWVA2P4SyAH60AeJaHPpepar4h024/Zt0C01DT9Hi1aw051ga5u4nl2AMAmI2wGO3JORjvXufwe1Xwxrfw60rVPB+mxaZo86OY7OOFYvs772EkZReAwcMD75rw+18T/F62+LWoeJm+C+rNql1oUOkqi3UZtBOkzuZDN08s7h78fjXtHwS8J3/gv4c2GjavcRXGqvJNeX8kQ+Tz55WlcL/sguQPpQB2tFFFACFVLBioJHQ46UtcB8R/iC/hvWo9GsU0b7ULP7ZK+q6kLSIqXKxxI205dyr9cABck9K7qyme4s4J5ITC8kau0ZYMUJGSMjg49RxQBLXIX3/JZdJ/7F+9/9KLatjV/FHhrR7v7Jquv6ZY3G0N5VxdJG209DgnOK5Wz17Q9b+Mum/wBj6xYah5Xh+88z7NcLJszcW2M7TxQB6DUV5/x6Tf7h/lUtRXn/AB6Tf7h/lQBxEXh/SI/E0viRLTGqSwC3ebceUGOMdOw/KtSisa40W7l8X2uuLrV3HbQ27Qtp4H7qRjn5z78+nYVonz/FLZf0iLcvwrr/AEzZrk/C/i6S71Q6H4hsk0jWpGke3s9+8ywL0fPQZw3HfGa6yuK+JfhnUNVutG1vQYIX1jTLpWQyy+WrRE/MGPUj2z3NaYdU5Nwnpfr2/wCB3M67nFKUOnTv/wAHsWvhT4b1K1+JHi/xDrFkN1xKsdhcMykmHJ4UDoMBB+Fdp4pu/E1vqWjRaHpVre2c9zs1KSWXaYIsfeUdz19envVDwT4jsdV8Qa1o9vFdJcaYY1naSIqjFs/dPfpXXU61WbqKVSPRaeVtP8xUqcVDlg+r1+ev+RDZWlrY2629law20KklY4YwijPJ4HFLevPHZzyW0ImnWNmjjLbQ7AcLntk96xdCtfFEPiXWZ9X1KzuNIlZP7Ngii2vCAPm3Hv8Ar+HSt+sZq0t7m0XdbWPPNRt/HfiXwlot7Lcp4V1CG683ULVcSiWIMQFz7jBx71d8RzSwaBqM9vdRWcsdtIyTyjKREKSGPsOtc38X9evvDXxF8L3gl1SawvUeze0icLAzswAY+rDdnHsOau/EXWtF0jRRa68Lr7HqbNZM8CZ2BlILE9gB3rrlTnJ02lo7tJLz1XnbzOWNSMVNN6rR39NH5fIydCt/EPiPwFoNxb+MI1u1mE1zeW0W5bhAxynIHPY8DkV0WseI7LS/EGlaLPDdPPqbMsLRxbkTb/ePao/AWn6NpfhOxs9AuvtenKrGKfeG8zLEk5HHUmtXUb2z06zkvtQuIba2iGXllYKqjp1NZ1ZqVVxtpd26PX+tvkaU4NU0762V+q0/rcTwjrF9deMdV0ibRLu2tbSFGivn/wBXcE4yF+n9DXXXDSJBI8UfmSBSUTONxxwM9qyPDkscz+dDIskbxBkZTkMDjBBqPxZ4b/t+60if+19Q0/8As67W52Wsu0T4/gf1H+JrL3ZSV9F/X5mnvRjpqZfwu8Z3Xiy11CHVNFn0jVNNn8m6gcEoCc42tjngc1f+Jer2ei+B9Vu7y7S1DW7wxOzlP3jqVQZHIOSOe1S+E9BvdFudWlu9evNVW/u2uIknAAtlP8C+35dBxWd/bPhrxna+JNDv7CeS00uQwXwuoCqNgE7kPU4weRgjg+lbNQdbngvdVr2/4PmZJzVLlk/ed9/+AeX/AA68E3t38K7jSLzxS7x6kyyKbKYSi2APzJvBw27jcM/1rodK0C+0nXdM0CG702fwvbWJH2O7CyXDygk78EdiRyOBS+ELTwrZ/Dq8k8C6jLZ6fOk0i3t0CTFIBguwYDhcDt0FYHh+2tZviH4Y1K61C/1u/OkSKNRt4h9kfBYZLdQeSPriu2pOdSdRt6a6W62/Dbvc5IQhCNNJa6a36X/H7rHR67/YPhfxfB4iltdSm1HWnTT8w5eNAMYJXt0H68da0/D3h3R/DXiTUNbW+nR9VuUMq3E48tW3dFz3JP8ASt6uU+Jttb3emadDdeGbvxCn9ownyLdyrRnP3yR27enPauKnUdRqF3ro/Tpvbb1OucFBOdlpqvXrt39Ds/B2k65pUOorrPiBtXe4u3mtmaEJ5EZ6Jx1xWH4a8GeI4tY0/WvEnjG8v7uxecCG3HlQSxv90Ovcjn9B256Txnqt/onhu61LS9Gn1m6hC+XZwnDSZYA44PQHPQ9K5P4gfFnQfCGmJ9pQz608aMdLSQeZEWXPznooHf8AQVVJV6rfs1dy02X9Jak1HRppc70j6/09jrfFniPRvC+kSanrd4ltboOh5ZzkcKo5Y8jpXzX8R/EOv/FzxMkfhDTdR/s6wjZFYSlFkyfvt0CnsAea6fT/AAV4t+MOpWvibxu40fSI0xZ2kKYkZCckjP3c/wB48nAwMV6P4um0r4e+FbRdL0O4ks4XWJbayiy5LEDefU+pPJrso+zwUkoe/V/Bf5s5KvtMWm5e7T/F/wCSOK+B/gSDw7oqapqemPDrkpZW8/axhUEgbMfdyOvevSqxW0NpfF0HiT+1L9FS0MH2HdiE553EevP6VrXUX2i1lg8x4vMRk3ocMuRjIPrXn4ms69T2kndv8PI78PSVGnyRVkvx8yVZGhPnLE8zR/MI0+85HOB7ms/4M2FvbeFpr+HTdY0yTUryW5mtdSlLyRsWxxnopxmsX4crqOk6tJ4UmtNUns7AI8Or3cm77SXbJUfTOOp6V2ngjQr3w/pU1nfa9ea3JJcyTCe6+8qseEHJ4H9e1OSVOEoX3t81/XfUUW5yjK21/k/67GlLqWnxapDpcl9bpfTIZIrdpAJHUdWC9SBVpvun6Vm3Hh/RrjxFbeIZtPifVLWJoYbk53Ihzkenc/mazfH3jLTfBtpYT6nDcyJfXa2ieSgO1mB5OT04rJQ52o01dmjnyJynojO1/UV0jRLvU2tp7oW0RkMMC7nfHYCn6LfDVNItNRW3mtxcxLKIplw6ZGcEetXOh/wrF8JeH4fDtlcWsN/fXonuXuC91JvZS38I9uKS5OR9xvm512NLTdQsby/ltrW8gnmtZVS4jjcM0THswHQ119eY6SLbTPiLPYWHheaFdQjF3daqg/dvID90+/8AU9O9enUVIKLVtmgpyck7nlvwf1DxFeePfHEGsa7DfQWt6I4rZGJEPLY25HA2gAj1Br1CT/Vt9DXm/wAK5NPb4h/EAWg1ETDUI/tBuHQxlsN9wDkd+vbFdj4116Lw14ZvNams7q8S3UZhtk3O2SBwPx5rpxcXOvyxW6X5I58NJRo3k9r/AJs5fWtCfUtb0nU11a+tF092dreFsR3GR0cf/rrVe4t1uEt3mjWaQEpGWG5gOpA70llOLqyguljkjE0ayBJFwy5GcEdjzWfeeHtJu/Edn4huLUvqVlG0cEu8gKrZzx0PU/nXPzX92b2/r8ze1tYrcrDwbocvjDSfEMduba60/KQpBhIyGJzlQP8AaP1zzXUR+FrBPHEni4XF6b17QWpiMx8kKDnO31qCDcJ4yoBbcMA9zmsD4QJqWmxat/wleqKms6hqckgsZL9ZvJXGVVBnIyOcegBwK1jKpOEpc2ytbyZnKMIzUeXfX5o7+8tba8tntry3iuIHGHjlQOrD3B4NV9WVU0/aqhVBUAAYAFXap6z/AMeJ/wB4Vy3OixwcTa8vivU1bT9PtdJNoGgvwR5rygfxjuBz19B61wn7Od1qDW+uWT7r2wS8aRNR3NtlkONyhW56fN+NetSIssbRuoZHBVge4PBFcp8Nj4TtrbUtF8Jl/LsLtlulbccSHrgnqPlxx6V3QrJ0KkeX+X006vz/AAOOdJ+2hLm7/j0O90L/AF0n+6P51o3NnaXMkMtxawTSQPvhaSMMY29VJ6H3FZ2hf66T/dH86164U7HYYGkQ+Kk8W6tNqV3YSaE6J/Z8MSETI2Pm3H/PavJv2lJIIvHHg6WU3MmxyxhjjDBgJEI256sTxj6V7xXhH7SUgfx34Kt2DlfO3H5iBzKg49+K4M3mnh7yXWP5o+l4OhJZmlH+Wf8A6RI1/Alnq+pRahqWoLcaTpmoQtBBovkiJrPkhnUgDGeSDjv7VDafC7T7Gyu4NM8Qa7ay3NotqJftO4xgOG3Acc8Y7cE+taHxRWC0s7HxFc3WsJHpN0spt9P5NxuIG1x6f4n1rS8T+JIdB0CLWZNPvrqOR41EMEWZBv6ZHbH8+K9/2tZ2lSduZ7em3r/Vz4z2dJJxqfZW/r+Ru+FbDxZYa5ew6pqVreaHHbwx6f8AKftBZVAdpD0JJBP410sckchYRyK5Q7W2nOD6GlRtyK2CMgHBGCKxPC3hXSfDdxqk+lrOr6pdG6uPMlLjefTPQcmuSUlO8paPyR1Ri4WS2MvU/EWiy+K7vQlv4v7Qs4ElniPGxTjByeO4/MVYrB+KXgTSvFuo27Xc01oEKm4NsArXKDojt1IHbriq3hHxNaajrereG0sprKfRmSJUmcFpY8YDjvjgfmK0lSjKHNTvpv5dP67EKpJT5Z9dvM7vQf8Alt/wH+talZeg/wDLb/gP9a1K5jcpa1/x5f8AAhXCeKfFEOg6tomny2U9w2rXJt0eMgCM8cnPXr/Ou71r/jy/4EK868fz6DZz6Je6zo1xqMy36x2bQxlzBI38RwenA/KtsPGMqiUlff8AIyrScYNp2/4c9Msv+POH/cH8qmqKy/49Iv8AcH8qlJAGSQBWJqFFFFABRRRQAV434W1fxh4/+NWuXFnrx0jwd4P1D+zjZQxBn1O6EeZfMY8qi7hgDrwa9kr5+uNeuPgb8TPFV54g0nUbnwP4pvhqkWq2du0wsbpkCyxzKvIBKgggfnzgAx08EeJviJ8Qfii8HxF8YaHPpWprb6VBaag8dqpMCsuU/u7uuCOK9a/Z78X3vjj4R6JruqLjU9j2t9xjM8LtG7fiV3fjXE69+0h4NvLKXT/hvb6j4s8TXaFbOztNPlVfMIwrSO6gBQeT3wK734EeDbnwF8K9G8N38qzahEjz3rqcgzyu0kmD3AZiAfagDuKKKKAOC8c+DNT1HxNNr2hnSGnvdHfR7yPUYmZREWLK6FQckFmyhwGGORiut8NaXHofh3TdFimkmjsLSK2WST7zhECgn3OKvsyr95gv1NLQBWudPsLmTzLmxtpnxjdJErHH1Irk5LO0tfjJpf2W1gg3eH7zPlxhc/6RbeldrXIX3/JZdJ/7F+9/9KLagDr6ivP+PSb/AHD/ACqWorv/AI9Zf9w/yoA5yiuV8J65qDa3f+H/ABJd6aNXV2ntre1Jz9m/hLZ7/r7Vr+KNXXQdButWazubwW6hjDbrudskDgfjWsqMlNQ6vbzuZxqxcXLojTorIfxJpMP9kx31x9iudWUfZbeYYkLEA7SOxGQPrTfCOj32i2E9vf61c6vJJcvMss4wUVuiD2FJ02o3lp+o1O7stf0Oq0BlMs4UqSAu7HXv1rXrzj4Y/wBgp488Xx6bHqa6gZImvmuM+STg48v26/04r0eirDklb0/FBTnzq/qFFZ9lrWk3mrXmk2uoW81/ZBTcwI4LxbumR2rQqHFrdFJp7HK/EO18QXA0ptDh0qSKG8V703se5ki9Y/RuvPWq2tWQ1LSLzTy4T7TA8QcoG27lIzg9cZrq9S/48ZfpXL6oL1tNuhpzRLemFvs5lHyCTHy59s4q1NvlW1iXBavuZvgfQ28NeFbHQ2uhdG1QqZRHsDZJPT8av6vptjq+nS6dqdrHdWkwAkifo2DkfqBVbwouuJ4ftV8SSW0mqBT57W4+QnJx+OMZrUp1JS9o5X1vuvzFCMfZqNtLbMueGYYbbFvbxrFDFEEjRRgKowABXLfHYm40PTtNsfEB0nXJ71H0xPPMS3MinmNiO2G74GcV1uhf8fMn+5/WsH4m+Hb/AFzVfC9xZaXp16mn6kJ7h7qRlaJOOUwRk8dDnkDitMJJKspSf9fMjExbpOMUddpn2z+zrb+0BELzyl88RZ2eZj5tue2c1zWpaT4wOreIbu01+BbG508x6bai3G63uNv3yT15B6+vtXW1Q8Rww3Hh7UYbi4ktoXtZVkmj+9GpU5Ye4HNZ05tS238rlzhePp5nn/w+h1e68A2ln4s00RXZjkhuIZI0USpubBKrxyD+OM96z5ZtV0j4h6D4a0Oz+y+GxZSPOkdtmMMN2Bv7Hp+ffNVP2frtrn4fLGHupYLe7lit5p8ZkjzkEDJwOenrmulluPEFr4lvbi8+xL4ZhsvMVlyZxIOWyPTGe3pXXVvCvUi0uunT5LvroctK06NOSv01/wA327m7T4HWOZJJGCIrAsxOABnkk14ndfGRY9V1PVLOVL3R40ihtbB08qdpGBJkyeSg2nP1XiseS6+JHxet3gsIINO0hSFcCQxxSv6Fjy/Xp0HetI5VVXvVWox6t/l6kSzKntTTlLol/Wxv6v8AErxfJfan4S8K6mPEmqXd6xtr6ztwEtYf7i8YY9cseB6nt1nw3+C2m6erat402a5rc8glbzHZ44z17/fbPUnj0Hr1Hwi+H9r4A0OazW4S8u7iXzJrjyghxgAJ3yBg/meK7ajE45RvTw+i6vZv/JeQUMG5WqV9X26L/P1CsXxPJNHD5ltH5syxOY03bd7Y4Ge2TV7WNU07R7Jr7VL2CytlYKZZnCrknAGTVTW2VmhZSCpUkEdxxXmWa1sehdbHCnUfGk3gQX0Og2sHiI/8uMs3yAbsZzn+7zjNdLamZraJrhFScopkVTkK2OQD3Gakoq5zUtklr/SJjBx3dyW0/wCPqH/fH866OuC8Ha8da1S+hOl31j9gvRb7rhNomwfvJ7f4iu9qZwcHaQ4yUldFfU5ri3025uLW2N1cRQu8UAbaZWAJC5PTJ4rA060j8Y+FNOufF/hqO2ug4uDZXB3+RIpIBz9Ofx5rp65X4kr41bT7FfBJs1uDdp9ra4xgQ85xn8M45x0rSjq1FaPvtYironJ6rsOorGuF8Sf8JfbNA9j/AMI/9mbz1YHz/OycY9un61HpenT6f4k1S/u/EMtzDfFDBYykBbYDj5eecn2FT7NW36X/AOAPnd9uv9M6CD/XR/7w/nXS1wVv4j01vGg8Lhpv7RWBbkjyzs2Z/vdM13tTKEo2utyoyUtmeJeGfB+m694x8cwWniTVLWZdahuJvssTQFSpc7Nx4cEk9PQGvZmubfzmtBcRm4Ee/wAveN+3pux1x71wPhjxZqn/AAtvW/CWpLbXcL/v7OayjyLdAPuTt2c8df6irnirwPPd+OtM8YaHfpp1/FiLUWZS/wBpth/yzA6A8Yz/AIV34i85pVZWVk116L07HHQtCDdNXd7P73/maNFFMeaFJUheWNZJM7ELAM2OuB3rzjuJ7b/j5i/3x/OuXuPBekn4yw6kPBTOrL9vfWvtbbVuRwF8vOOwP1Oa6i2/4+Yv98fzrT1PXNI03UbDTr/UILe71BzHaRO2GlYdQK3oVJwb5Oqff9DKtThNLm6P+tylda9eQ+N7Tw8ug30trPatO2pKP3ETAn5CfXj9RWlrP/Hif94VbY4UkAkgdB3ry2K/utYnPjbWJdX8PnSoJo59CkkDCSME4mKDnntx1UYPqRpqorpWt+L/AOD9wpT5HZ63/BHVjrXnOm6fpOoRaxo3gbUrrw/c2erLLqExjLCVznKqWPQ4/T3rtvDmsWevaJa6xp/mm2uVLx+YhVuCRyPqDXjXwp0uDxYPEej30OtW+mDUlvYX83aY5FYgoz9S2CMj29a6sLTcY1JSduW359V1OfEVE5QUVfmv+Xfoe6+Edc0rUNa1LS7O9jmvLAKt1EOsZPrXUVgeGbGytr+7ube0ginnVfOlRAHkxwNx6n8a364J8t/dOyPNb3gryH48eHZ9V8V+E7631LT4ZIbjaLe5mEbSAOrErn73TGPpXr1eCftHbB8SPBbZ+cSLxjt5yV52ZSjGg3KN1dafNH0vCtOpUzFRpT5Xyz1sn9l9z1Qnk0KSDkEihvvH61geLPFNnoFlLMsE2pXMLRiSztMPMoc4DFc5A969KEJTlyxWp81KcYR5pbHT+L7DxLfNph8O6xBpohu1kvRLDv8AOhHVB6H8vrW/XA6r4z8UaX4r+x3Hgm9udHuJ4ILS8tWDt84yzOv8IHP5V13iLWtN8P6Pcatq1ytvaW6lnY8k+wHUn2Fazp1Eoxtvta36GcKkG5Svtve/6lLXl8y4ePcy7o9u5TgjOeR71yPgrwfp3heGRopJb6/lyJr+55mkXOQpPoKteK/GVlBoum+IbCxvtUtNRMSwi2iJcK+fmIPQDFHh9fEg1HVTrjWJszOP7OEAO8Rc53+/T9aFGpCnLWyf42/yuJunKa0u/wArnW6D/wAtv+A/1rUrL0H/AJbf8B/rVW08P3EHje98RNrl9LBc2yQLpzN+4iIx84Hqcfqaxik73djWTatZGhrjKtiWYgKGBJJwAK8xs5PGGj6zEjN/wkmn6pfs3noQg0+DHH+9/wDW966X4lza3cTQaDb+Hf7Q0a/tplvbn7R5Zjbadqe2Tjn3rldCtPFVp8LbOx0XS7TRtYgAjjtrqUyIiBznJ9SOa6qUFGF21r3t5673Vn/wTnqT5p2V9O1/LTsz1uy/484f9wfyrL8a+HLTxX4em0W9ubu2hlZWL20uxwVORz6cVo6V5v8AZlr5+wy+Su/Z93djnHtmrNcsZOElKL1R0SipRs1oyK0jjhto4I3Z1iUICzbicDHJ7mpawvBnhbT/AApZ3drp015Kl1dPdObmYyEO2Mgeg4qxpPiPRdV1jUdIsL6Oe901gl3EoOYyen1/CqlC7fLql1FGVkubRs1aKKKzLCkZVZSrKGUjBBHBFLRQBXtLGys932Szt7fect5UYXd9cVYoooAKKKKAPJPjJo0us+LoJvtXhq5h0rRLi5OmarLKpYtIuZcIRhcR7d5ztyeDXovgzUI9V8IaNqkNm9lFd2EE6Wz/AHoVZAQh+mcfhS694b8P6/Jbya3oun6i9sSYWubdZCmeuMjocDI6HArVACgAAADoBQBz+vy+NEv8aDY6BNZ7B817eTRSbu/CRMMdO9cxpMnid/jJp/8AwkVro8H/ABT955X2C5klz/pFtndvjXHbpmvR65C+/wCSy6T/ANi/e/8ApRbUAdfUV5/x6Tf7h/lUtRXn/HpN/uH+VAHKCxshqB1AWkAvDH5ZuPLHmFP7u7rj2qyODxWL4ts9fvbG3j8PapBp1wtyjyySx7w8Q+8o4PJ/yRWzVyXup3JT1asV7qxsbq5t7m6s4J57Zi0EkkYZoiepUnpWd4ruvENrDZN4e02C/ke6RLkSy7PLhP3mHqan8Ua3Z+HdDuNY1BZjbW4G8RJuY5IAwPqam0jU7HVrKK80+5jnikUMNrAkcdCOxGeRVRUklNq6/AmXK24J2f4m/oWPMmx6D+tVr/WtUt/Gun6HD4fup9Pubd5ZtTVh5cDDOEI9TgfmPeoPBWtaVq8+ox6bfRXTWcohuAh/1b88GulqV7jakh/Gk4szdP0rRbfVr7VbGztUv7ohbueMDe5UcBjWlXjGtfDzxJoPjS2v/B+q6n/Z2q60l1qUEUqosCA5YnJy4OW/DAweK9T8W6tJoPhy91eLTrnUXto94trZcyScgYA/HP0Fb1qSvHklzX/4azMqVV2lzR5bHIfE6RtM8XeG9YNzr0scsjWP2KyXdbkv/wAtJeegz79O2K1dQuDaWFxdCGScwxNIIohl3wM7VHqegpNW0S38SPoXiu4l1XT7iyh85LPzdikyKMrKvciqniqRofDOpzLfNp7R2sji6VNxhwpO4DvilNqXJHqtH944px55dHr+AnhfVW1vQbXVH0+509p1JNvcLh0wSOfyzWnXHeHda1G5+Ftvq2hyP4j1BbfEbTr5LXEittbI7Ec/XFdTpkl1Np1tNfW4trp4laaENuEbkcrnvg1FanySl01a/rqVSqc0V6J/10NjQv8Aj5k/3P61yHxu03VtSPhqPTf7c8oamv2o6bKE2R8fO59Bjjt19q6Lwtq2m3ms32n2t9BNd2agXMKPloiemR2qfxf4l0TQW0+x1lpANXuPscKrEzhmYYwcdBz+tVh3OnVTUbvt8ia6hOm03p/wTXsLy0v7VbqxuobqBiQskTh1ODg8iuN8d6lc+IvAOoXfgbXbd5rSRvOaCMT+aIwS8IHI3Hj/ACc10vhfw/pHhnSE0nRLNbSzRmcRhieWOScnmsLxXDD4J8A6vdeFLfSNKmTdcDz/AJIS5I3McdTjoPoKdHkVVcuuqtf9RVeb2fvaaO9v0OD+HXiuO5tb24TSdM0Dw5bwq1nB5qpMJCSGDqT/ABNnB4zx1rM1n4z2Fr4deSPS5E10yNH/AGdMc+UASN7kDp/s9fw5ry34jeILXxZ4j1DVdNi8s3FlF/aMkpCxNJGFyYweQCyqBnk5969L+D+ieDNFXRpLxnl8SatbtPCl3EQyryGCryB0OCeTXt18HQpR9tVi239lemt3+bPJo4qtUl7KnJJLq/XovyRz/wAMvh3H42Z/F3iK6he0uZHItbT92d4bBBwMKo9Bz0r2TWvD0+oWOm6bo2rTaDHaXMTA2iDmNT9zHp/k5rWs7W1srdbeztobaFSSI4kCqM8ngVhQ+KLqzvdduNW0O8s9N0jbJHdD5/tSjklFH+ea8uti62Jqc0dlstNOm3U9ClhqWHp8st3u9deu/Q9KorP8Oata69oVnrFiJRbXcQljEqFWAPqD0rQrgknF2Z2ppq6MHx54U0zxn4efQ9WM62zyJJuhYK4ZTkYJBpniKWx0bTrdri4jtbO2iCeZM4AUDAGSfwqXxxf6/pugPdeGtHTVtQEiKtu8vlgqT8xz7Csnxt/wj+uPD4X1w2k1xcwee9g8vzlQRyMc4BHX2raKk4xUn7t3t8ruxlJxUm4r3v6tqWUZXRXRgysAVIOQR60tZ2oalo+gWtpFe3VvYQyOttbK7bQWxhUH4CtGsnFrXoapp6dSa0J+1Q/76/zqnqPjC4tfilpng2PSZJYbuze5kvNxAjxuwMYwfu469xVu0/4+4f8AfH86kTQbqPxxN4kbXr02jWYtxpp/1CEEHzB78f8A16ui4K/P2dvUirzu3L3/AAN+kb7p+lUdC1nStdsje6Pf299brI0RkhcModeo+tW55Y4kHmSIm47V3HGSegrNxadmtS1JNXRzdcr4o+H/AIb8Sa3FrGpw3TXcaoqtHOVGFbI4rT8X6zJoHh641WHTbnUnh24t7cZdskDP0GaqeHn17+0rzUdZvbaPS7xYm0+1ZNk0BK8o5PVu2Oea3pe0gvaQlb9dtDGr7Ob9nJXOkhRPtSSbF35A3Y5xnpn0rpq8w+GrWUMup6dB4om1+4t9QZpzMctbljxH9Bg+2c16fWdWHJJxNKc+ePMeSfBa1t4viR8Q5Vt7uGb+0FV/MuFdSCWPQc5zk+wOO1esyf6tvoa828B6xZWvi/x9cXmm6LpNvZXStPewzgvKACd0vJxxz25JGM16FZXtrqOmx31jcR3FrPHviljbKupHBBroxvM6nM10X5IwwllT5U+r/NmBWVqXh3SdR17Ttcu7dnv9ODC2kDkBd3XI6GtXOBk8CsG68UWUWv6VpMFvcXg1JXaO7t1DwR7eoZgfauekp3fJ5/lr+BtUcLe+WdS1q40/xJommxaNe3kd/OVkuYh+7tgMcvXYX+k6Zf3tnfXlhb3FzZMXtpZIwWiY9Sp7V59erpJ+KOhtN4gurfUlgfydNVyIp1Ocsw6ZHP12+1enVc/cUeXR28+7/rQUPecr9/8AIK5m+8L6Lba9e+KYbUjVLyFLeaUuSGQEYG3p2H5Vj/Evw/488Q3Mmn6D4gstK0aez8uUmNvP83dk4YcgFeOD61vSww+HvBlva3uoPMljbostzcPlnCL8zsfwzT5eSCcZavou3mLm5ptSjour/QrIqoqqiqijgBRgD6CuN+FE+j3llq95pGh3ek+bqUn2hbhiTLIOrDPQc9OxzVO2+JGk6pN4gSCCaXRtNsRM+oWz7i+8Y2qvUNyf++T0qf4O6x4bvdBk0rw7f6jeR2DAySXwPmfvMt1PbqPwrZ0KlKjPmi+np31/DcxVanUqx5Wuv9L8dj0nQv8AXSf7o/nWvXH/AA91bUtTv9Yiv9DuNMS0n8mB5WyLlP749v8AGr/iTR7zUfEOh3lt4judNjspnkms4sbb1cD5W56D8etcvs7S5ZO349PI6Oe8eaKv+H5nQ15b8bNUvrPxF4UtNP0C2vp57vi6uLbzBENyghT1VsfNntiuz0mx8TQ+LdVvNQ1e2uNFmRBY2iRYeFgPmJbvn8fwryn9oy4MfxB8FLHLIsizBuGO0AyoM/Xr+FcOY1Xh6XPF3+H8Wu6PoOGsJHHY5UprS0+rW0XbZp/j6npx61mWmhaTa+IbnxBb2apqd1GIppwxyyjGBjp2H5CtGVljV5HYKigliTgADqaraRqVhq1kl9pl5Dd2rkhZYm3KSDg812pySbW2x4L5W1fc7KsXxd4X0TxVZW9nrlp9pgt7hbiNd5XDrnGcdRgnitqs/wAR6YNa0G90lrq4tBdQtF51u22RMjqDRTk4yTTt5hOKlFpq5S1NEhuVjhVY41jVVVBgAegA7VzfifQ5tak05otYvdO+x3SzsLdsCYD+BvatiDTRo9hZaUt1cXQtLZIhNO26STA6se5pTwMngUKThK8WJxU42kirrHiC68P2UNxaaFfaw1xdxW7R2i5MStn5z7CtSw8ONa+NNQ8SHWL+Zby3SEWLvmCLbj5lHqcfqfWrWgEESkHI+X+talNVLRtFevmJwvK7foUta/48v+BCuC0bxVFqvinUNHtbKV7WzjB/tFXDQPJkZjBH8Qz+hrftLXxRBd61JruoWd1YS3StpkUMZVoYuchz3PT16GuZ1DwF4dudDfR7aGfTbWS8F4/2OUozSjuSc8e1aQjSi3Gb7arp+REnUaTgvk/6Z1vhzUfEM/iLULC+0VLbR7eGI2V6JgxuCR8wK9sf0966SqRu7TTtE+23txHb2sEIeWWVsKigckk1j+GPE9xrmvajaR6PPHpcEcUlnqe8NDeq4zlCPT8fwqHFzTklZL+vvLUlBqLd2zparW2n2NrdXF1bWdvDcXJDTyxxhXlI4BYjk/jVmis7suwUUUUhhRRRQAUUUUAFFFFAGD478W6N4L0B9a1yZ47cSJEqxrueR2OAqr39T6AE9BW9XlHxz8D+LfEltqN9oOo2Mx/sz7La6fcWZdkdnBkdH8xQrMAq5IOApA+8a9Ss1uFtIlu5I5LgIBK8aFFZsckAkkDPbJ+tAEua5C9/5LJpP/Yv3v8A6UW1X9f8HaFrl/8AbtRTUGm2BP3GqXMC4HT5Y5FXv1xmuY0nw1pPh/4yaf8A2Yt4vneH7zf9ov57jpcW2Mea7Y69sUAej1Fef8ek3+4f5VLUV5/x6Tf7h/lQBzlFFZ3iXU20bQbzVEsp71raMuIIRl5D6CnGLk1FdRSaim2XblljtpZHjMqqhYoF3FgBnAHevK/C3hOG8u9J8ZeCYbjw8XuJFv7S+3HzIt3zbV55OOOfT0r0bQ9VN94cttZvbWTTPMg86WK4ODCOp3H6c/Sren31pqVlFfWN1FdW0o3RyxtuVh7GumnVqUFJJeT7ddOzMJ04VnFv1Xfpr3Qz4feFtP0HWde1GxluC+qzLPNG7DYjfN90Ae5rsqydEbb57YJwoOAMk9ag8D+JYPFeif2rb2F9Yp5zxeVdxbHypxnHpWUuepepLXb/AIH5GkeSFoLQvadrOk6jeXdnY6jbXNzZSeXcxRyBmib0Ydqv1zNj4F8OWPjWXxfZ2j2+pzRskvlyERuWOWYr/eP+ea6alUULrkf3jg5299FfUv8Ajxl+lcX4uszqPhXVbASRxm4s5Yw8hwikqcEnsBWt4yuvE8Oo6VDo2m2lzpk0jDU5pZdrwpxtKjPPf1/rXP3ttr154mltbmPT5fC01i0cqNnzmkPBH0xVQhytSuu/3fqTOV042fb+vIx/h1oN3Y/Cm20WHVoVuZIZfLvLRhIkbOzEFT0OM10/h6yu9O0S0sb7UJNRuYYwst064aU+pFP0XS7DRdMh0zS7Zba0gBEcakkDJyeTz1NXKdas6kpPo3cVKkoRiuysZGis2mfEYW+n+EyYdUt2lvtXiwArrnarevb/AL6+tb3i/wASaToN7ottqdrcTyajeCC1MUHmCOT+8T/D169evvVnRCBcSEkABOp+teU/En4y3S63L4T8Caf/AGhqplEK3QAkTcV58tQfmIz1PAwetbYelLE1ElHZa6/i2ZV6scPBtvd6afhY9B+I/wAQPD/gfTWn1K4WW8ZcwWUbDzZT9Ow9zxXhOl6D8RfjNqa3HiG6uNP0eNGlgkeArACfuhF43nn7x7CuktPhd4isbRPGOtadH4u8Vz3MbPZXNwBDCpPLE9GIGPl+6OwOK95nl+zWUkxhZhFGW8uMZJwM4A7mutVqeCj+4tKT+129F+r3OZ0qmLl++vGK6d/V/p0PL9A+F/hnQNFg0u+0yy1G78lVurl4z++O4t0J4AOPyFLrnhYf8JS/jK3nupru10yS2trBAApba2Np7Hn88VreEfFEni/SBrEmj3WlZkaNYbj7zBT94ex/mDWvXFUr141Zc711v+v9I66dGjKmuRaaW/Q88+Bdn4rs/CFwviLzQzzM1nHdFjKo77s87S3T8a6/wP8A8JE2nRDxUlkNQM7Ai1OU8vPy/jipvEGpDSNFvNUa1uLoW0RkMMC7nfHYCsDxD49tfD/hvR/ENxpd66X80Si3ICyR7hnkHuAOneqm6mJm5RiveZMVDDxUXJ+6jvPGX/CQL4auR4TWz/tYBRbi54j6jPT2zitOx+0/YoPtnl/afLXzvLzt34+bGe2c1xfgTxnr3ijX7gN4Su9M0KONlju7ttsjyq2Cuz0/wruqwqwlT/dySubU5Rqe/FuxmeKPEGkeGdIfVtbvFtLNGVWkZSeWOAMDmsvWtM0a51i08RJZ28l79mKRXePm8o84B9Of1roL+ys9QtWtb61huoGILRzIHU4ORweK5TxprX2PxJpGgf2NeXEN/FKGuYkzDCFHRvr/AIUQV1aF7639Am7O8ttLepzmpaMNd1+DXxqNtq2kWsDGHTdiujXK5w4fsc8U2PUPHGqaDpV7Z6Ta6Tevd/6fa3rElYAcZX3P51L8LZvD8vhll8N6bc6dYxXUqeVcIVYvn5jyTxXVVrVqOEuRq/Ltf/JaGdOCnHmT33t/nuZ2r61pOmXlhY6hqH2KbUpvs9oQDuLngY4wCMjk8ZxW94K0O48P+HYtJvNYu9ZkRnLXN1y7BiTg9eBnFUVs7S6vrSS5tYZngmV4mkQMY2z1XPQ1uf2tpn9s/wBi/b7b+0vJ877L5g8zy843beuM1jze5yx9Wa29/ml8hNE0fS9EszZ6RYQWVu0jSGOFNoLN1P1qj4w8K6P4pt7OLV4pZFsrlbqHy5SmHXpnHUVuUjfdP0qVUmpcyepThFx5WtDh/Et9f6boV3f6ZpsmpXkSborWM4aQ5HA/DJ/CqWq6HY+LNH01tfsJoZInjuxB5pDRSgfdJHXGSKu+JdSk0fQbvU4rC4v3t03C3gGXk56D+f4VZ0u6a9022vHtpbZp4lkMMow8ZIztb3FXFyhBSira79SJKMpOMtdNjFk03UtO8VafN4b0zSYLG8uTJrUpXbK/oRjqev41o3Vxpvh34pxy6h4i1KS48RRCCz01lLW8RjAywI4BP9TWpB/ro/8AeH866GSCCSWOaSGN5IiTG7KCUzwcHtTjX/mXS3n5d/8AhtBOl/L3v/X9bnkunWPhPxrfeP8Awvo+mXWhXzzrFqF8qgmc7jkgE8AkNxxnOa9K0y0sPDfhm004TRw2llbpAskhCA4AAJ7ZJ/U1Zs9N0+yurq6tLG3gnu3D3EkcYVpWAwCxHU/WqPjLw3pPirQpNI1q3ae0ZlkKq5U7lOQcirqV1UkottR083skyKdF005JLm18utzNljjmheKRQ0cilWHqCMGqPhrRNM8OaTHpWj25t7ONmZU3luScnk1fiRY40jQYVVCqPQDpTq5+Z25b6HRyq/NbU898P/DvVbT4mWHim/8AE8mqJA8m2OdCHUNkKq84wN3/ANauw8EyaNo/jrxD4Zh1nVb/AFSdxqU0d3uaOFXxhUbp3HH09K1rb/j5i/3x/OuhEUQmMwiQSsoUvtG4gdBn0ronip1E1U7W6LrfsYRw0abXJ3v3MHW5/E1v4p02SzGmr4cWKRtTlnciVCB8pXtjp+tUfF3hzQ/E82keIJZ5LkWBZ7byZswyq4wdw6MOP6dK6bVbC01TTbnTb+ET2tzE0U0Z6MrDBHFZ0Ok6foXhm30jS7cW9lagJFGCTtGc9Tz1JrNVeWKcdJLTTt/n+hbp3bUtU/zOcsvDeh2EN5FpulWdl9sj8uYwxBdwwQAQO3NcV+z/ABx2fh/UtJ+w3MFxZ3rLLLNbeUZQSdvPU4A79M12Ola8194m1TRTpd7biwCH7VImIptw/hNHhZPEqR33/CST2UzG6Y2n2YEbYf4Q2e9bc840pwm97Pf+uhlyQdSMoLa62/rqdVoX+uk/3R/OotW8K6PqnijS/El3HK2oaWrrbMspCgN1yO9S6F/rpP8AdH86165YzlF3izolFSVmgrw39oyxjuPHXgtmF4nmz+S0sSDav7xSMH+93+le5V4b+0aJ5vHXgm1KzPbtcg7RnaW8xM8euP0rzczUXh3zbXX5o+n4TdRZlF03Z8s9/wDAz0mVEkR45FDo4KspGQQeoNcrq/hvS7aHRLPT9Wbw5bWl8JY7e2cItyx5MZyec/j1PFdY33j9azNb0HSNblsZNUskuWsZxPbFiRscd+OvQflXq0qnJLey/rofK1Ic0dtTuqhvvtJspxZmMXPlt5JkztD4+XOO2cVNRWSNTjNEXxCmkWq+KpLSTVwh89rUERn5jjHvjGaXWLCHVdKutNuWkWG6iaJzG21gCMHB7Gr/AItku44rqSwgSe7WAtBE7bVd8HaCewJrJ8NT6tc6FaT65ZxWWoumZ4I33KjZ7H6YrVtu9RWWv9aGaSX7t66f1qa/gLS7fRdFi0mzaVoLWNY4zK+5yBnqa6KsvQf+W3/Af61qVnKTk22WkkrIpa1/x5f8CFYlbetf8eX/AAIViUhmzNY2eqaGdP1C3jubW4h8uWJxlXUjoan02xtNN0+DT7C3S3tbdBHFEgwqKOgFOsf+POH/AHB/KpqfM7WvoKyvfqFFFFIYUUUUAFFFFABRRRQAUUUUAFFcD8YPE/iDwnpcms2M2kW2m2tuzu14kkkl1cZ/d26KhGzdg/vDnBI4613FhM9xY29xJF5LyxK7R7g2wkZIyODj1oAmrkL7/ksuk/8AYv3v/pRbVd8Q+NfDegah9g1W+eC42B9ot5H+U9OVUjtXM6P4o0TxH8ZdP/se7a48nw/eeZmF0xm4tsfeAz0oA9IqK8/49Jv9w/yqWorz/j0m/wBw/wAqAOcpssscMTTSyLHGg3M7NgKPUmnVxfxVvNROmxaHZ+FLjXodUV4ptkhRIiMbdxHTnnt0Na0aftJqP9fiZ1ans4OR188dvfWbxSrHcW08ZVgeVdGHP1BBqLSdOsdJ0+HT9NtY7W1hGI4k6KM5qj4KgurXwnplte6fHp08Vusb2qSbxFjgDPfjFbFTO8W4J6XHG0kpW1K+g6Hdf8JtP4g/tu9+zG0EH9nf8sQ2fv8A149O/XtXRabrGl6ldXtrp+oW9zPYyeVdRxuGaF/7rDsa5/wJea/cazrkOraVFZ2UEqrYTJLuNwnOWI7dvzx2re0vRNJ0u7vbvT9Pgtp76TzbqSNcGV/U/r+dXPtN6pK1rEw7xWl3e9yhoPh+603xJrOrTa9fX0OoujRWk3+rtdo6J9fw/HrW9I6xxtJIwRFBLMTgADuaWo7qCG6tZbW4jWSGZDHIjdGUjBB/ColNzd5Fxioq0TlfGXjC007Q9PvdPs7jW4NRult45LDEiqCTlyR2GKnPWqV98PfDNvbaM1lbz2Uegu8llDBOwTLnLbgclueetN8RTXdtoGo3GnqGu4rWR4FIzlwpK8d+cVpNU3yxp/j66fgZwdRXc/w9NRPEX9rf2Hd/2F9n/tPyz9m8/wD1e73rmvHl5f2PgGCbUfEtt4f1FfKae4iTeHYcuiL1Oe2K4BPjfdWPh2G0utLlufECoVmkkURxBv4TgHJ4PtU3hvwL4m8d6tB4l+IFw6WPLQ2OSjFT0AUfcXp/tEfnXo08DLD+/iGoxT9W/Ty9ThnjI1vdoXba9EvX/gD31Xxt8W7l9H8Mq+keHlbbcX0hKNOB2JHXPXYv4nFeseE/h74Z8CaFcy6TZSTX8ds7NebQ9yxCH7meFz2A/HNYvhTQ7XxNf263uhaj4fh8M35OnRxy+XHOBjDYA5Xgfn15NXPG3gHxJeeI59e8I+MLrSLq+Cx3iTHzIxGoGPLXHynI/U80qlaMrUYy5I9v82r30/yHTpSjerJc8u/+Se2v+Ze+BN5cX3w4s7i6u9VupjLKGk1FcS/fPHuPQ1q/EvxJeeFfCdxq9hpE+qXCEIsUQyFyD87452jHNbVx9ut9Gk+zhby+itzsDfIJpAvGfTJ/LNZPhS98QXvg1LvxPpNvYaq0cnm2qPvTjO3v3GOM1xOSnUdVpWvtc61Fxgqaett7HO+B/FA8X+GLHWZJLT7VJHi5jt2JWNwSCOeR2/OtuvJPgfp+rPr2pa9qnhmPSBPB5MckKmGNyH5Ah7dB83t716E934g/4TGOyXS4ToRtS73vm/OJc/d21eLoRhXlGD0Wu6+4jC1pToxlJa7f8E2axvFmt6FocNjceIIhLBNexxxA2/m4kJ4OMHGPWsDTvGeuSeEdZ1y88J3kc1jctFb2iZ8ydAQN3I7Z5xnpxXZaLN/aFpYXdxZtC0qxzGCZQWjY4ODnuKydJ0pXmtL20a/4JoqiqRtB6+aOuorkfh34j8ReIpdVl1nwzNolrBceXZGZj5kwGQxKkcYwORxz7VoeONfuvDukR31pod9rMj3CQmC0XLqGP3j7D+oqHRmqns+vqvzLVWLhz9B/izxTo/hdLFtXmkiF9dLawbI2fLt0zjoPeptdJ3xDtg1oywwzqnnQpJtYOodQdrDoR6GsfxZcfZbVrryZJvJheTy4xlnwM4A9TU+60klqVqm23oU6K8t0b4kaxP4zsLG80dhZawiNZWyri5tlyQzyj+7kE/QZr1KtK+HnQaU+pnRrwrJuPQltP+PuH/fH860v7C0f/hIf+Eg/s+D+1fJ8j7Vt+fy8/drNtP8Aj7h/3x/OujrFSa2Zq0nuFYHjfQtQ16ytIdP8QXmivBdJPJJbqCZVXOUPsf6dDW/WB4507xBqWmW8Ph3XE0e4S5SSWVohJvjH3kwfXirotqas7epFVXg9LlfPORxSUUVmaD4P9dH/ALw/nU/jjxBN4b0iK/h0a+1dnuY4PJtE3OoY/ePsP5kVz/hS81671DUE1rSYrCGG7CWTpLv8+L+8fTt+ftW/feI3tfG1h4aGj38q3ds85vkTMEW3PysfXj9R61tGm1OzV7a7/qZSmnC6dr6bDvDnirS9e1jWNLsftAuNImENz5kRUbjn7pPXoa25P9W30NcJ8OrvxpP408Wx+I7GSDS0uV/s12jVQV5HykcuNu05OcHj2ru5P9W30NGIpqE+VeXW/QKM3OF359LdTmaZNLHDC80zrHHGpZ3Y4CqBkk0+sTWY/EM3iDTorNNPfQnSRdSWcZkbIwAo9P8A69RCPM7XLlKy2MKy1KL4maXf2OlXeqaNb298iRajBj/SAp6oc9OP5fSu/wBU1LXrHxLoul2Whvf6bcI4vNQMwBtyo4yMc5rznVL7xHY65F4K8B+HodPSFEmS+mQi1VScsoGOpJxnOc5r2MrI9sUZ9kjJgsnY46jNdVa0LWS5Xeyvqrrd2+85qV5X195Wu+norlfWtU0/RdMm1PVbuK0s4ADLNIcKoJwP1IqK+uIbrSI7q2lWWGUK8bqchlPIIPpiuTv/AA9q2i/Cy/0difG18SzJFqRCifc4IU5PYcjnqO1aniKHUH+HLwW0kGg332NArKA0dowUZA7YXkZrJ0oWVn1tfy723NVUlfVdL/09h3PSuP8AB+oNqXjXxK8PiGW9tbaRIPsLW5RbVwOcMfvZwelS/CrXrrxF4MtL68imE6EwtNIAPtBXgyLjjBP6g0fDzStH0SPVtP0vWn1Sb7a0t2ZZQ8kUjD7rY9h396vk9kqkZbrT8df60I5/aOnKOz1/A7vQv9dJ/uj+da9ZGhf66T/dH86165DpOH8L+JfFMnxB1Xwz4h0LyrdQ1xp99bKTCYc4UOx/iP8AjxXC/tFrff8ACd+C3szdlhN8gUHYG8xOQR3xnPtXuVeXfG/xlrfhfUNDt9K0Zb1Lt2Du4OC2QBGpHRjnrXNmnJVparlXu7XfVfme1wvKtQxydNKbtPdpaOL6vt+Ox1R6mgdayvCl3rF9oUFzrumLpl+xbzLZX3BQCcHPuOaj8SeJNM8Py6dHqLTBtQuRbQeXEX+c+uOg5rt9lJz5Fq/LU8L2keTmeiOl0rxTo+p+JtT8OWk0jahpio1yhjYKAw4wx4P4Vt1zmu63/Y/ibSLCDw/d3batIY57y3iG2AKODIeuOfyBro6KkUrNKyf9fmKEr3TeqMTWf+P3/gIqlVCw8TWniDV9Wt7W1vYG0y4+yym4i2B2GeU9Rx/L1q/UzhKD5ZLUqMlJXiReArbxFBqeuSaxqFrc2cs6tp8cUe1oY+chj3PT16GutrL0H/lt/wAB/rWm5YKSq7jjgZ60SlzO4RjyqxgePte0rw7oQv8AWLoW1uZ0iDbS2WboMCufuvEmlW3iWx8OySyfb76FpoAIyVKjJ5boOhrD0Lw14jvfAviQ60bjT9V1bUXmgivpFu47XB+RkBGAOv5A1e1BvEuladocdnp8GvXwkSC/unIjKJj55BXU6NOL5b3evW3TR9t/PU51VqNc1rLTp5/f+Gh6RY/8ecP+4P5VNUNl/wAekP8AuD+VTVxnUFFFFABRRRQAUUUUAFFFFABRRRQBy3jPw5rmszu2leJRp1vc2b2d3bT2YuYnRs/OgLLtkAJGTuUgjK8VuaDplvouh2Gj2hkNvY20dtEZG3MURQoye5wKu0UAFchff8lk0n/sAXv/AKUW1dfXIX3/ACWXSf8AsX73/wBKLagDr6ivP+PSb/cP8qlqK8/49Jv9w/yoA5yiiuV1DVfFdr4+tNPj0NLrw/dIF+1xN88L4yzP6Dtjv69qunTc20vUic1C1zqqQuoYKWUM3QE8mlrI1Lw5puoeI9N164E/23Tg6wbZSEw3XcvelFRb95jk3b3UdVoP35voP61q15H8Fbi+bx78QFutQubqKG9QRRPuIQZc4UHgcYGB6Zrv/A3iSPxVof8Aasem32nr5zxeVdx7H+U4zj0/+vW1bDypN9UrfirmVKuqiXRu/wCDsJ4a0G80nV9avrnXr3UotRuBNDbz/ctBg/Intz7dBW9RXO+OfGnh/wAHaXJe6xfRo4QtFbKwM0x6YVep579B3qEp1p2Su2W3ClG7dkUL3xZPbzeJF1zR59J0rSlVotRmb93dA9do/oM/nxXjvjH4j6h4yuG8JeALF7oXkRSe5lTaShGGABxtAB5Y1SGm/ED40agur6nnS/DsLYQfMsZTdn5V/wCWj9t3T6V2fjHSbnwZ4Be08FaXbLCsUq3tzLIBNHEUOZA3BLZ/kOK9iNGhh6kYuzqdr+6vXu/I8uVWtXg2rqHe2r9Oy8zN8N/B210zw0x+2BPEkkYKXhXfHat6IvQ8cbjn1GK9Q02Ge30+2gurk3U8cSpLOVwZGAwWx2yea5f4MGZvhloz3Es8sjxMxaYksQXOOT1Hp7V19edjK1WdSUakr2b/AK9PI7sJSpwpxlBWul/X/BNDQ/8Aj5f/AHP61D4t8W6N4Yk0+HVJnSbUZjDaIsZbzHA6ZHA5IGT61NoX/HzJ/uf1rP8Aib4PtvGfhp9NkZYbuJhNZXBz+5mA4bA6jk8VhRVN1EqmxtVc1B+z3LvgnWr3X/D8Wpahol3os7u6m1uR86gHAP0NP8b29nd+D9Xt9REhtGs5fOEchRioUk4bt0q1oFvfWeiWVrqd6L69ihVJ7gJt81wOWx2zVPxLqlpHpuo2cLWl5qH2aQJYNMA0zFCQmOvIprWreC69Bf8ALu0ux5v8CTayfDm0ntI5oklmlYpLc+cVO7GM4GOg4x7967iZnWF2jTfIFJVM43HHAz2rzH4c6tLqXgq/8P8Ah/wxd+Gb2Gxd4nfd5JncsAVZ8nqB1/pWdeXur+FdQ8P6l4ks/EWp6hZaZILh7Jw9szM5AD9iwBGT9K7q+FdWvPWzu7Lr3XX9Tjo4hU6MNNLLXp2/rQ9B8C6n4l1PTp5/E2hro9ysxWGNZN25Mdfbnj3rpLX/AI+Yv98fzrzD/hZ2q29qbjUfh/r1uhVdpVN25mJAHIHpWj4i8balpmh+G/EyWaWGn3N5Euox3qN50MbHoqr34J/LisamDqyn8KV9rPT82awxVNQ+Ju3l/wABHsVFY3i/VdS0vwzcanomkSazdoqtFaRvtMgJA6+wOenatOxllmsoJp4DbyyRqzxE5MbEZK574PFcbg+XmOrmV+UmrkPGGiXF54r0fWY9avLaGySRXso/9Vcbu7fT8enauq+1W32lrb7RF56pvaPeNwX1I9K4vQ/EN/4iW8nvNGbT4be7kgtZPOEi3MYP+sBH/wBf61cFOKco/wBXJm4tqL/qxbe0tXvlv3tYWu0QxrOUBkCnqA3XFZni7UtW0vT4J9H0WTV53uEjeJH2lEPV/wAP61redD9o+z+dH523d5e4btvrjrinjrUxlZpyVypRumk7D4JFilSV8hUIZuM4A5NZvhr4iW/iXWNNh0TRNTudKvI5mfUmiKRwvGSNjA9zx+YqDwX4gOtz3LSaXeab9kvjbD7Uu3zcH7y+xre0nwvDpvi7UvEEOo3zC+hSL7Ez/wCjxbe6r2J/qfWtYxhDmjUWvT+vxMpSlPldN6dToK5n4heFP+EssLG2/ti+0sWl4lyXtWwZNuflPPv+ddNWB458Nr4n0yCzbVNQ00QXKXHmWcuxm2/wk+hqKMuWad7eZdWPNBq1ytRRRWRoZPgyTxJJFMfE1vZQXAu2EAtn3Aw5G0n36131c1B/ro/94fzrpaqcuaTdrExjyq17mD4U1+81q91e3utBvtLSwuzBFJcDC3K/309v8RTfGFz4ot5dLXw5p9ndxSXQXUGnl2GKHuy+p/P6VD4Tt76HxH4iluvFMerQyXKmGyULmwGPuHHPPHX0z3rGur7XfCGszPqk2peIrbXdTWKyitrYY06Mg/ePpyP++SfWulQTqPltttrrp/TMHN8i5r+uncu6vDeXGlXUGn3S2t28TLBOy7hG5HDY71B4ejvLXSbSx1bUYr7U4oR9olUBS5/vbfT3rRrJj8O6VH4rl8TrDJ/actuLZn8w7dgx/D0zwKwjJcrjL8uv+RtJPmUl+ZjtcfaPjLp1mmo6xCbWyMr2yxf6JMGOMls/eGfTsOa2r7xX41s/Fr6cfAs91pT30VvBfQXAP7ph80rDHAH4ema53SdR8RS/G64sbiaS20KK0X7PFIgC3D/LkoerEHdnHQCuu8ZeD9W13V3vrHxjqmjxtYPai3twCgcnPm9Rz29eOCK7GoRlFVLW5V39eltfvORc8oycL35n2/Xp9xp+NfC2neLdNgsNTlu44oLlLlTbTGNiy5wCR25q34mihn0S5huIfPhdCskWM71I5X8an0Wzm0/R7OxuLyW9lt4Uje4lHzykDBY+561xHiPwXrM3i8+I4/G2qw2X2iKQ6YF/c7VXBXr0PXp3Nc0LS92U7JXtv/Wp0SuveUbt77GN4amurr4bOPCOinQbmMSR2VrfqcKwbqfUHnk965b4AX1wuq+JNJ1e3VNaNwLq5lG394Dxj5eOCc/8Cr1m5+aCTcjSZQ/KDy3HQV4n8Hp4tB8Y3VqvhvX9PTVZfJiilw8UG0FiWbAOefyPeu6hJVaFbTs/PfvuzjrJ061LXy8vu2PoDQv9dJ/uj+da9ZGhf66T/dFa9eUekFeHftNatqi634Y0HT765sFuJTI8sDlSWLKi9PTJPXvXuNfOn7RreKH+I2hxiCFLUSINIkVj88hZN+/0Ibb+Fc+KnVp0uelLlkmtfVpfqe1w/Qw+Ixyp4mnzwcZ6ekJP9D1fRLObT9ItLG5vpb6aCIRvcyDDSkfxGrbKrYLIrlTuUEDg+3oaxtEm8TPrmqR6zZ2UOnIU+wyQybnk4+bcPr9K2x1rsqJqWr+48KDTjojK+GNjq9xqmseK9cttV0u71CXyRplzc+ZFEkfAdB2z/j1zXX69ftpei3mpLaT3jW0LSiCBcySYGdqj1NclfXGleJviLBZ2fiLU7O98MMJry0iBSGcOBgOTwwH49T9a7S9+0NYz/YmjFwY28ln5QPj5Scds4ravrNSkt7adl0/Ayo6QcYv5931/E5my1Nta0yy1VrG4sGurdZDb3C4kjz2IqSsG91rUPDHg+PVPH11bm8hUC5kso2ZCWchcDrnBGa27eaO4t4riJt0cqB0OMZBGRWVSDTbS0u/Q0pzTSTetvmL4S8RaRfeINU0C1uS+oWCo1xHsI2g9MHoeo6V0Oq3kenaXd6hMrvHawPM6oMsQqkkAevFcr4N1uxuvGOt6NDpVxBd2sUTzXbW4VJgegD9TjPf3rV8UaPrGp6no1xpuvS6Zb2VyZLyBYwwu04+Q56dD+fsKpwippPRW6+nl3JU5OLa1d+nr+hQ8L+J4fGPge08QW9nPZx3DsBFNjcNrFeo6jipa2dVjji05Y4kVEVgAqjAH4VzWt2txfaPeWdneNZXE0LJFcKMmJiOGA9qzlyym7aL8i480Ya6v8zrrL/jzh/3B/KpqxvBNjeaX4V07TtQ1J9Su4IAsty4w0h9f6fhWzUySTaTuVFtpNowfFnhqPxBc6TO+qahYnTbsXIW1l2CYj+F/Uf8A163qKwfG/iaLwtplvfS6bf34muo7cR2kW9lLfxH24/lVx56loLXsQ+Wneb+ZvUUDkZorM0CiiigAooooAKKKKAPP/i7dazpto2p2/iqXRrWO2aOztbS2Sa5vr9j+6jAdTuXjGxcE5JJAFdnoT6hJodhJq0UcWotbRm7SM5VZSo3gewbNc54t8BW3iLxRZeIj4h13TL2xtnt7f7FLCEjDnLsFkjfDngFhg4GPXPV2cLW9pDbtPLcGNFQyykF3wMbmwAMnvgCgDE1/xZa6Nf8A2ObSdfum2B99lpM9xHz23IpGfauY0nxBb658ZNP8jT9Xs/K8P3mft+ny227Nxbfd8xRnp2r0euQvv+Sy6T/2L97/AOlFtQB19RXn/HpN/uH+VS1Fef8AHpN/uH+VAHOVjanoP27xNpmt/wBqX0H2BXX7LG+Ipt3dh3//AFVs0VUZuLuiZRUlZhSjrWJ4o8RW+gNpyz2d5c/brpbZPs8e7YT3b0FLqGq6lb+KtP0mHRJ7ixuY3aa/VvkgI6Aj3/rVKlNpO3f8BOpFO39anKfD7WvCvhXx3qmmWU+uaxqmraoLe6kMJZLdhkgE9CBkjPPT0FepT+KNGh8XweFJLhhqs9sblI/LbaUGf4sYB4PHtXH6J4/8P6XHrF9rlpNoEUN8LQS3MGDduATuXaMtwP5VwOu+LfFPxc1Z9I8A2D6XYQqy3GpynY8iH+AuBlAf7oOT3xXpfVpYifNNNJLVt6fl+CPP+sRoR5Yu7b0SX/B/Flzxz8cdZtvGd74f8LaPBeCItawu2XeSfON6hTyvt1PqKtfDf4MXcmsxeLPiBdi/vnYzNYSfvAHJyC7Zwcf3AMfyre+GHhXwP4E1yx8PNJDP4xlszO8rKxO3GG2HGFXg8dSM16pTxGLjQXs8NHlTWr6v/gBQw0qz9piHdp7dF/wSrfIkemvHGqoiqAqqMAD0Fcpry6e2iXo1aNJNPEDtcqwJBjAy3A56Cut1L/jxl+lc8wDKVYAgjBBGQRXkp2dz0mrqxk+DbvRb7wxY3Hh5QmlmPbbqEK7VBIxg89Qa16ZDFFBEsMMSRRqMKiKFUD2AoeaGOVInmjWSTOxCwBbHXA705vmk2hRVopMfLrWl+HrK41XWbyOzs4lAeWToCWAA/Oui+1W/2MXnnR/Z2QSCTcNpUjIOfpXEt9u1DxZFoN34at9Q8O3FqZLq6mIZUkU5Vdh68gfnntVf41Wehalp+g+HdYt9aNtf6gkUX9mLhUIGAJO2zB6Y7Z7VvToxk4xe77a6enfcxnVlFSkuny1/yJ0vtc+IXgvz9Fm1HwhdLf7Q9xAGeSNDzgejZ/Qik8WfD/wWt7f+NL+CW11KGJrh7+KR90TJHjzAoOMgDPTqBXReBvDVn4R8OQaHY3N3cQQszK9zJvYZOcewHYVDD4o0TUvEWseFds8lzp9uJLtGgOxkcdAf4uD0960VWSm/Y35Vfbtpv/wSPZxcV7X4n37/ANdjzX4YeJ9EUaf4T03WtV8RO1vJc/2hcRMAvzHKNuJK4989evNd/etdrYz/AGHy/tXlt5IkJCb8fLnHbOK4Dw03w30XTbnx9o1pdaNZGM2rpOHX7rc7UOSSSB6/hzSah8QfK+JWgaTBcW40TU7JZvNkjKszvu2YY9OgGPeta9B1a0pU4vS9791q9tDOjWVOklUkulrdnoty54IXUP8AhK5p9f8AEqyeIPsKrd6Pby5ghGflkAz1Ixn3Y89K6LxhperazoxsdG1GCwvWmjZZ54RKoAYE8EGqug33hnUvFWsNptvH/bFkVt76byCrEdhuPUcfp9K5n4i6splu7DxWb7QNBiuIHstTspCZLmQclNqjOOv0wKlRnUrqys1bSy/BdfJb2Kco06Lu7p36/m+n+Z7ZCrrCiyPvcKAzYxuOOTjtWJ4t8Oya9PpUketahpo0+8W5ZbV9onA/gf1H/wBer3hzVbHXNCs9W0yZprO5iDxOykFh05B5zWhXEnKnPs0dTUakfIwJvC/h1fE9z4lmtlGpXtsLKWRpSA8f93GcZ4A/Cqdj4e0nwvpFro+iWv2ayjLuqby3LHJOTzVP4xx+FotAsdV8Vx30lrp9/FNCLTcW83OFyB1Fb+susgt5FztZNwyMcHFazc/Zptuz+7Tb8/kRBR9o0krr79f+GPIPGfgPWtc+KMesWN9caXZtYrHJfQTASI6n7gXIOCMe3f2r05RhQuSxAxk9TS0UquInVjGMtoqyCnQjTlKUeupg6hpugeOY7WFtQe4hsb9X3WdzjbKh+6xH16V6NXjXhHxHpekxWZ0/wTqumrqOtNbyRJByHyMytz93/A+ley08RCULRe3T9dhUZRneXXqYOg6Lqth4j1nUrzxBcX9pfOjWtm8YC2gA5Cnvn+lJ4y8OP4hXTtms6hpn2G7W5P2STb5wX+BvUVv1z/jbxPB4Yt7GWfT7+9F7dpaqLWLeULfxN6CphOpOonHf5dipRhGDUtivRRRWJqcj4D1zxNr+nazNd6fFp1zDdyQacJY2UEAfKXB6jOMke9d/4OTX4/DdoniiW0l1cKftD2wIjJycY/DFUYSTPHnn5h/OulrapVUr8sUkzKFNxteV2cbr3w70i9tNWXSbm70K91a5juLy8spSJJGQ5xyeAcngY5rrgvl23l7mfamNzdTx1NOSSN3dEkVmQ4YA5Kn3rF8W+KNG8NLYrq9w0J1C4Frb7Y2bc59cDge9HNVq2hv/AF/kg5adO8tinRVfVL220zTrjUL2Tyre2jMkr4J2qBzwKj0XU7PWdJttU0+XzbW5TfE+0jI+h5FZ8suXmtoacyvy31MrxJH4T0/XtH8T+IZIra6tZhb2k8jkAM56YHB79eldX4TufFFxc6sviPTrOzijuyuntBLvMsHZm9D+X0riNV8TeH5viDpvgrVNKa7mnZJ4ZZIleFZBkgc854POO9dqvjLw83jGPwnHfrLqrxNL5cYLKoXOQzDgNweDzXTKFT2aTi3pf0Xl263OeM4c7aklrb1fn+FjoK5bxj4mt9M1vSdBksL6aXVGbZPFFmKLbz857V1NU9Y/48W/3hXNFpP3lc3km1o7HD+G7DxBY22orq2sQ6lNLcPJaHytgiQj5UOPeuF+Beg6hoGs+IodY1KE6jI6GWyjuBIcckStyTznAzzjrXeXPirQrfxRb+GZL9f7VnUskAUnHGeSOBkDIzVy20fS7bV7nV4LGGO/ulVJ7hR80gHQH9PyrrVecITjJW50unZ/kc3sYynGUXflb69/1JfD+iXS+OLjX/7avDbNZiAacT+5Vs53/Xj07nmuxrI0L/XSf7o/nVTVPG3hnTrjV7a51NPtGkWwub2FFLPHGcYOAOeo6eormtOq7JXsb3hTWrtc6KvBf2kbgW/xC8GytHNKsTeYUQn5sSrwAO/Fen6b4y/tTxBpNnpui39zpWpWBvE1QJiGPrhGzyDx+orzP9pW/kh8a+DYZG8u2hm+0FwvIPmIDz16DpXnZtD2dC1TTVef2kfTcISdTMl7JXfLPq19h9bM7rwnrieItDh1aOyurJZWYCG5Ta4wSOnpTPF+vx+G9GOqS2N3eqJUj8q2Tc/zHGcelZng/XNQ8Sa1favZ31ndeGGTy7TbGyziZSN+7I6dfzFdYpIIwSK9WpFU6vvLTt+h8vTk50/devf9Sh8TvD2teJdEh0/Qms7OLUJUTVZJVKTNb+isOdw9D9PWtvwP4eTwt4atdDj1C7v0t922a5bc5BJOPoOgFRwjxV/wnM7Stp//AAjP2QeUAD5/n55z2x1/Sp9D8TaLrWqappmm3gmutKlEN2mxhsY54yRg9D09KcpVHS5FrFa6fr+RMYw9pzvd6a/p+ZDr8cc1y0c0aSIyDKuoYH8DXOR+H4k8YSeJBqF6ZHtRbfZTJ+4ABzuC+tafxC1V9E0661SPT7nUGgjUi3t1y75OOPzzWLrniO403S9KvYtB1G8a/lijeGJPntw4zlx2x0qKcalvd66F1JQv73TU7PRZEjWUyOqjKgbjjk54rVrj9W8K6V4ssUsdW+0GK2uo7mPyZSh3rnGSO1dhWbUeVWepabu7rQwfHGt6VoWkx3Or30VnDJOkSNIeC5zgVVrS8VafY6jpqw6hZwXcaSrIqzRhgGHQgHvWbQ+XlVtwXNd32JdG8L2Vt4pn8VpdXrXd5Zx27wtMTCqrjkL2PA/X1ro6hsf+POH/AHB/KpqJTlLdhGKjsFFFFSUFFFFABRRRQAUUUUAFFFFABRXJ/Ejxk3g+0sJI9FvdSa7vILdmiXEVusk0cRkkc8DBkGB1Y9B1I6ygArkL7/ksuk/9i/e/+lFtW/f63o+nz/Z77VbK1lwG2TTqjY9cE1ykeqabqXxl0z+z9QtbvZ4fvN/kyq+3NxbdcUAd3UV5/wAek3+4f5VLUV5/x6Tf7h/lQBzlFFYPxAS8bwhfvZaw2jyxR+abtY95RV+ZgB7gEVUI80lG+5M5csXLsbkrmOKRwcbVJ5PHAryHT/jTa2/g5dQ1WGC51eW4ljjtLMlRtXG1nLfdBz15z6dcZOv/ABL8ReKHTw94Gs7mZyiCS8EQMkqlMPuUjCDJ6+1bfw1+Dw0DVrXWdavLW9mijbNoIdyJIeh3Hrj6da9enhKOGpt4vd6pdev3XPLniateolhtur6dPvsVPDngjxT8Uroa946vp9O0mJd9tZwrtcqf7qnO0EfxHJPpivWfhxeaRefDtm8C6ebKKESw20d3CY90yjAZ+5ycZPWug0L7830H9a1QAowAAPauOvjZVo8rVktktl8up10cIqT5k7t7t7v/ACOE8EaL42/4SKPxB4vvNIdzp4g+zW1sN8Um/JIk64I6jOMnpxXd0UVzVarqSu1b0OinTUFZM8pbxzrWs+PI4vDsH9qeFcvY3rxwMr2lwhyXZm/h6Y7HnvXUX11BZWU95cvsggjaWRsZ2qoyT+Qrmfig/i638b+HNJ8MqbHR7yVptQmt7QEFlbLeY2MAFcehJ711bhWUqygqRgg8git8SoWhJJJNfPfr5mFByvOLeqfy26eRR8P6xYa9o8GraZMZbScExsVKk4ODweRyKh1Tw7pOp63putXlu0l7ppY2rhyAueuR3rRhS3t4UihSKGIfKiIAqj2AHFcnqGpS+Lftem+FNfk0y80m/RL2RrckMBnKDPUHH6VnTTc24Oy79k9NbfcaTaUUpq77d2u1z0DQv+PmT/c/rUHiePxU+q6K3h+awjsVuSdUFwpLtFjomO/X9Pep9D/4+ZP9z+taclxbxzxQSTRpLLny0ZgGfHXA71lCXK72uaSV1a5LXA+IvGWuaD41NlN4JvLnSJ3hhi1K1IYlm6lx2Vee/b3rvqwvH93bWfg7VGudTt9NEts8MdxOVCq7qVX73B5IrSg489pRvfTr+hFZPluna39dTB8Zw+FvE2jNPffZdT0iIfaN8T70zHnJBXrjkY+tc3Z6L4d8b6hoXja3mnls7OJktrR4gseQxAJU8ggj9BWD8NbnX9G+EGnjSdDt9TvftbKbeOZR+6LnMhIJye3/ANau4uNK1KTxLpt/Y6wLPTLSJ0uNNjiXbKx6HI6YyPy9665xdCUoRns2k7/fp0vpqc0GqyjJx3Sb0+7Xy7EPinS7PWbu10+DXZNJvo50vXS0dVlnVePmHUr781a07WND17xNfeHXtftE+myRtOlxbZjyTwVJ4OKkl0fQ18QL4jkt4F1JYvswuWfBCn+HrjP61sWiqLuNgqhmdckDk8965XUXKlrt6Wf6nQoPmb0/zX6HRwxRwxLDDGkcaDaqIuAo9AB0rDl8N+Z45h8Uf2tqC+VaG2+wiT9w2TneV9ef0Fb1FZRnKN7dTSUVK1xHRJF2yKrL6EZFZWvf6yL6Gq/jLSdb1ZNOXRdffRzb3iTXBWIP58Q6x89M1m+JV8Tf8JrZPDJYjw99lcTowPnmbPGPbp+vtVKCavzLr/XzJc2nsczc+J9ak+IEfh3TfDs8ljBhr6/mOxFVlyDH688V11Lk4x2pkskcMTyyuqRopZmY4CgdSaJyjKyjG36jhFxvzO/6Fi0ZvtcXJ++v866KuS8PajY6tHa3+m3cV3ayuNksTZVsHB5+tdbUNNOzKTTV0FI33T9KWsTxxp2tar4cns/D+s/2PfsylLryw+0A5IwfUU4JSkk3YUm0m0rlKimQK6QRrJJ5jqoDPjG445OO2afUlD4P9dH/ALw/nXS1zEUka3cUTSIJGYFVJ5IB5wKs6hbeKH8Z6ddWeoWcfh9IHW8tnjJlkkOdpVuw6fkeuaqMb9bEylbpcr+FPBth4d8Q69rVrdXU02tTiaZZXyqEZ4X8z17YFdBdwQTxjzoY5fLO9N6g7WHQjPQ+9ShlJIDAkdQD0rAuNJ1xvGyawuvuujrZNC2meUMNJn7+7r/+qrcnUk5Tlrb8uhKiqaSitCrIiSRtHIiujAhlYZBB7EVyWreN9H8N6+dE1OxuNNsY4o/JvfJ/0dmbpGu0cY5/I119Q3dra3kax3ltDcIrh1WVAwDDoQD3opSgn76ugqRk17jszxD4NG11L48arqcSefGZJ54J1Zto3OB3HPB79K9rvtM0H4f6RrXiTR/Ds11dTSG5njtlLzSszAHbnoOckDjrVjS7W1s5I4rO2gt4zKGKxIFGSck4HeuqrpxGM9tUUkvdsla+6Rz0ML7KFr63bvba5X0y6N7p1teGCW3M8SyGKUYdMjO1h2Irn/iPr0ej6N9ntpbR9Yu8rptpPKE+0yj+EV1FYvijSNLvxa3t7YW9xc2Um+2lkTLRMepU1ywcFO8lodM1JxtF6nll1pOr+Ib64tdS8Lpo9zd6Shl1m1lBlSbIzCG9Ox5zj2qb4Iate3nh270jWLue41bSrt4bkTHcyrn5Ru79D3NX/FGv6hpnxC8NaWt5bR6fqIlSWJomaR3A4ww4A5H611Nr9i824+y/Z/M3/v8Aytu7fj+LHfHrXXVqv2PLKOjs15W06/1sctOmva80Zaq6fnfXp/W5saF/rpP90fzrM8N6ZrH/AAk/iK813TNEFtcukdlNbxDzpoAD8spPXtx9e2K09C/10n+6P51r1xxm4ppdTrlBSafYbGiRxrHGioigBVUYAHoBXhf7R82/x74KtJCfJE4cgn5eZUB4x7V7tXjXx80XV9V8a+D5LLS5Lq1in/fSrHuC/vEJDHsMAnnjrXmZopPDvl3uvzR9NwnOnDMoyqNJcs9/8DO5gt7e1j8m2gigjBJCRoFXJPPAqUda4/w5ffaviT4kt08QXV0lskSnT3tysduT3V/4v/r12A616lWDhKz8n9+p8vSmpxuvT7ix4vvPE1o2mf8ACN6TbagJbtUvTNNs8qHuw9T/AJxWnNbrZ297c6bY25vJVaQgKE8+QD5dzfpk1copc+iVv+D6lcurd/8AgHGaLd67e6Ta3XiPTotN1R0PnW8Um9U+Y459xg1PdzNb2s06xySmONm8tOWfAzge5rR1n/j9/wCAiqVKUk5N2CKaja4fDXV5Nd0FdUl026015utvcjDrgkc/XGa6iszQufOz/s/1rTok022lZDimkk3c5b4p67aeH/B9xfXd21pvYQwzLCZNkjAhTtHXB5/Csnw6t7pfhe2/4SHV4by4hi3XF6R5aMOoJzjHGOeK1LrxJoesazqnhiLdNe6Z5b3McsB2fNyMEjBxxVDVYdH1uC88P3zwXIeIfabbzPnCHoSByPrW1uWKhKNur9On9X1Mb3k5Rd+i9f68jstMkjm063lhkWSN4lZXU5DAjgg1Yqj4fsrXTdDsrCxhENtbwJHFGOiqBgCr1YO19DZXtqFFFYHibVNdsNY0W20nQTqNpd3JjvrgShfssfHz479/yx3pwi5OyFKSirs36KKKkoKKKKACiiigAooooA534iaDdeJPDJ0uzmhhl+22dxulzt2w3MUrDgHkhCB7kV0VFFAGZqXh7QNTuftOpaHpl7PtC+ZcWiSNgdBlgTinaXoOh6VM02l6Np1jKy7We2tUjYr1wSoHHFaNFABUV5/x6Tf7h/lUtZ3iZ9Rj8Pag+kWyXWoC3f7NC7bVd8cAn600ruwm7K5yPivxJo/hfTDqGs3awRniNeryN/dUdzXiit4x+MGuSRrJcaX4Z3h9rj92oXjggfO/U4zgH6V2XhP4S6/4gvz4h+JU7XdwxzDp/nfLHzn5tvAH+yv4mvWbbRpLW2jtraCGGCNdscceFVR6ADpXqKrSwV1T96ffovTv6nnOlVxetT3Ydur9f8jl/BHhHRvB+mtZaTE26Q5mnkOZJT2yfQdgKm1mx12413SbrTtXjtNPt3Y31s0W43CkcAHt+ldN/Zt1/dX/AL6o/s26/ur/AN9V57rTc3OTu331O5UoqKhHRLsTaD9+b6D+tatUNKtZbdpDIANwGMGr9ZGgUUUUAeV/HGTW4df8Itp2t6jYWk96YJ4rSEuHJKkF8cEYBGD6k9qd8VNSurDwpcW9npd/fTagGtE+xrloi6kBz7Zrr/HNx4nhi0+Lw3pVtfie6WO9M02zyYe7D1P+cUuo6dqq2Fz/AGeIPtflN5HmN8hfHy7sds4rsVWyptpaX/Pr1OV07upZvX/LoeSaf4P1bXfg9oVi8k9hrmnyC4tjdMy7HDnG8ckjb0/CvTdPhkhtY/tHkm6ZFNxJEm0SSYALfn607wxp3iRtBtT4hW0GqbT9oFu3yZycY/DFaf8AZt1/dX/vqoxFec24va7enn+hVCjGCTXZL7v1H6F/x8v/ALn9ax/FMfguT4geGzrUqjxAnmtpSbnG7j5unH0zU2h+HNUsvGt5rs+tXEllParCmnnHlxsCMuPfg/ma6Kexsp7yC8ms4JLmDIhmaMF489dp6jPtURapyun06abrb/MuSc1Zrr19f6sWKxfHGm6Zqnha/t9X0+G/tkhabyZSQCyAkcjkdOtR6z4Zj1PxVpGvtqeoW76YHC20Mu2GbcMfOvetPWYXudHvbeOMSPLbyIqFsBiVIAz2pRtGUXF/8AcryUk1/wAE8N/Z40jR20D/AISezsZrO8m32kieeXiYK2dwB79B+HvXeeH/AA3YaFd6rd6e9wZtTuDcTedIXUPz0HYc/wCcVn/BPwprmheALbT9Ws/sl0J5XaJpQxALcdOldt/Zt1/dX/vqunHVnKvUtK6b/BbGGDpKNGF1ZpfifP3jPwnP4e+Hfl69cW13dXniFbiR/tLqgDZHHvjOfTOe1eueIdZudAtdPmsdFvNXMlzFB5VtyyKf4jnqK3r3QRexCG8tLa5jDBwkqhgGHQ4PerUGn3KTIxCgBgT83apq4v2qjzq9m35a2/yHTw3s3Lkdrpfhc2Kz/Eh1YaDenQVt21TyW+yi4z5ZftmtCiuSLs0zpaurFHw8dUOh2R1tbcan5K/ahBnyxJjnbntmq+vf6yL6GtaqGqWs1w8ZjAO0HOTQ3d3BKysY1NmjjmieGVFkjdSrqwyGB6g1f/s26/ur/wB9Uf2bdf3V/wC+qQzN8PadY6THa2Gm2kVpaxuNkUYwoycn9a62se30+5SeN2C4VgTz71sU223diSSVkFI33T9KWhuVNIZwviXWrHw7olxrGpGQWtuBv8tCzckAYA9zUz6pp8ejDWJ7lILHyRMZpflCoRkE56da130qd0KSRxupGCrYIP4VBqPh9dRsJrC+tYbi1mXbJE5+Vh6VacLK66/gQ1K7s/8AhzkLZ/But/EXTruG8W512xtBLbiORtnkv/F/dPDfrXqdc1pvhm10+aGSz06zt2ijWFXjQBhGvRM9cD0rpaqrNSatey7ipxcb3td9ji/AnhWw0PxZ4n1S18QT6jNqNwrz2zShhbNycEZPPOBnHAArspP9W30NYfhzwjomgazq+rabbvHdatKJrpmkLAsM9B25JP41uuMoQOpFOvPnnzXvt+QqMOSNrW3/ADOSvJvs1lNc+VJL5UbP5cYyz4GcAdya5rwP4vuvE15NHJ4Z1TSrdIFljnulwJCTgqK67VdH1WfTLmGwuI7W7eJlhmPzCNyOGx3wah8OaLrtnodpbaxfR39/HHia4UbRI3riiLgqburv56foElJ1FZ6fIwPAFposeravqGj63Nqf2vUM3CtP5iQSA8ovp1/l6V1ejaJqll4r1fVrrxBc3lleiMW9g6AJa7RztPvUOieGbXR3cadp9taJLP50oiGN7k8sa6WipVbk7PR6a2CFO0Vfp2MrxRqF1Y6VONLW1n1d4nNjazzBPPkAztGa5jW/FupaXp/h+38QaDcRXOoxlr+a3Ia3sSoBbe3p/QHrXR6x4Y0XV9c0vWtQs/NvtLZmtJN5GwnrwOD0FXdas11DTZbOSJJophtkjf7rKeoNOM6aSTV+/wDX4ilGo22nbt/X4HF6T4h8N61cwrp2q6dfT7TJEI5FZwOhI7ivP/gjrH9peLfFgi0WCxjkn82WWKR33yBmGCTx6njHWvRNC+G/h/Q9RGo6TodpaXaqyiVXYkBuo5Jqn4D8F6v4d1PXIFttNt9HuLkTWUduW3gkfMXz9BXSqlCNOpGF9UrX9fIwcKzqU5Sto3e3p5i/ELxFfeG/CV3c6VDcyajclba0aG383y5G6Mw9OPzI4NP8JePNQfRfCsOveH9XXU9Wd7aZxa7ViePgyOP4VbqPx9K7TS7Wa3kdpAMEYGDWhXPGrTVPkcLvv8jaVObnzKWnYK8d+O/iLXNI8a+ErHTb9ra1uZv3yKB+8zIikNx0wa9irhPiVoHijWPEXhy60N9OFnZzl7oXEas4BI5UkE9ARxg5xXmY6M5UWoN3utt90fQ5BVo0sapV1FxtL4tvhduj1vtpuR+LbPWZ9HuE8M3NpYapIyYnmiyCAeQeOeOnWtW3EiwxrMyvKFAdlGAWxyQPTNXzpt1/dX/vqsXwjpvi77Hc/wDCTrp4uPtL+R9lb5fJ/hznv1rv1cOmn36ng7T66/caWi+LbXVPGes+F47G7in0lI2kmkUCOTeMjbzn866OsfTfDOjad4j1HxBaWnl6jqKotzLvJ3hRxxnA6Ctiiq4Nrk2svvtr+I6anb3/AD+7ocp49l1aHT7yXQraG61JYQbeKZtqM2e547Z7iodLe8k022k1GGOG8aJTPHG2VV8fMAe4zTtHh8XXup6s2vWNjb26XO3TmglyZIecFvQ9PTvxWp/Zt1/dX/vqifurk09RR9582voZvgSy1621fXJ9U1aK8sp5UaxgSLabdMHIJ79vXpXWPuCNsALY4BPU1yniKXxTo+nwyeHdGg1S5luo0mjknCBIudzZ9uK6yid3abtr+nl/VwhZXir/APDnJeHpPENx4ckuvFWlWOnaq9yVZLVwwaMH5CTzzjPf8s4qlbaDpNtr91r0FmialdRiKecE5dRjAx07D8hXY6lC89t5ceN24Hk1m/2bdf3V/wC+qJVG22tL9hqCSSetu5q2P/HnD/uD+VTVHbI0dvGjdVUA1JWZYUUVkeMZdfh8OXcnhi2tbnVgo+zx3LbYycjOeR2z3FVGPM0hSdk2a9FQac102n2zXyRx3ZiUzrGcqsmBuAPcZzU9Jqw0FFFFIAooooAKKKKACiiigAooooAKKKKACiiigAorzrw+3jjxE2q3lv4ssrC3g1a8s4YP7IEpVIpmRct5gycLnoK1P7C8e/8AQ+WX/gjH/wAeoA7GiuO/sLx7/wBD5Zf+CMf/AB6j+wvHv/Q+WX/gjH/x6gDsaK8z8RJ8QdL1jw9Yp42sJF1W/e1djog+QC3mlyP3vPMYH41t/wBhePf+h8sv/BGP/j1AHY0Vx39hePf+h8sv/BGP/j1H9hePf+h8sv8AwRj/AOPUAdjRXmXipfiFo9zocUfjawkGpaolk5OiAbFaOR9w/e9fkH51uf2F49/6Hyy/8EY/+PUAdjRXHf2F49/6Hyy/8EY/+PUf2F49/wCh8sv/AARj/wCPUAdjRXmkKfEJ/HV14ePjawEUOmQ3ok/sQZLPLIhGPN6fux+dbX9hePf+h8sv/BGP/j1AHY0Vx39hePf+h8sv/BGP/j1H9hePf+h8sv8AwRj/AOPUAdjRXmfgNfiF4i8I6frU3jawhkukLMi6ICBhiP8Anr7Vt/2F49/6Hyy/8EY/+PUAdjRXHf2F49/6Hyy/8EY/+PVi+II/iFput+HrBPG1g66reyW7sdEGUC28suR+99YwPxoA9Lorjv7C8e/9D5Zf+CMf/HqP7C8e/wDQ+WX/AIIx/wDHqAOxorjv7C8e/wDQ+WX/AIIx/wDHqxfBMfxC17QBqUvjawib7VdQbV0QEYinkiB/1vcID+NAHpdFcd/YXj3/AKHyy/8ABGP/AI9R/YXj3/ofLL/wRj/49QB2NFeZ6cnxCuvGmsaC3jawWOwtLSdZP7EGWMxmBB/e9vKH51t/2F49/wCh8sv/AARj/wCPUAdjRXHf2F49/wCh8sv/AARj/wCPVi6enxBufGeraC3jawWOxs7W4WT+xBljK0wI/wBb28ofnQB6XRXHf2F49/6Hyy/8EY/+PUf2F49/6Hyy/wDBGP8A49QB2NFeaWcfxBn8a6loB8bWAjs7C2ulk/sQZYyvMpGPN7eUPzra/sLx7/0Pll/4Ix/8eoA7GiuO/sLx7/0Pll/4Ix/8erFsI/iFceNNW0FvG1gsdlZWtwsn9iDLGVpgQf3vbyh+dAHpdFcd/YXj3/ofLL/wRj/49R/YXj3/AKHyy/8ABGP/AI9QB2NFeZ+GE+IWrX2vW8njawjGmambNCNEB3qIYpMn971zIR+Fbf8AYXj3/ofLL/wRj/49QB2NFcd/YXj3/ofLL/wRj/49WJ4FT4heIfC9rq8vjawheZpQUXRAQNkjJ/z1/wBmgD0yiuO/sLx7/wBD5Zf+CMf/AB6q+paV4+tdOubpfHVixhheQD+wxzgE/wDPagDuaK878J2vxB1nwrpGsSeOLCJ76xhuWRdEBCl0DED9771p/wBhePf+h8sv/BGP/j1AHY0V5l4sX4haLLoqR+NbCX+0dUisWzogGxXVzuH73r8v61uf2F49/wCh8sv/AARj/wCPUAdjRXHf2F49/wCh8sv/AARj/wCPVieBU+IXiHwtaaxL42sIXnMmUXRAQNsjL/z1/wBmgD0yiuO/sLx7/wBD5Zf+CMf/AB6sXTY/iFdeMdZ0NvG1gsen21rMsn9iDLGXzcg/ve3lj86APS6K47+wvHv/AEPll/4Ix/8AHqxNVX4hWfi/RNEXxtYNHqMV1I0h0QZQxBCMDze+8/lQB6ZRXHf2F49/6Hyy/wDBGP8A49WJpifEK78Ya1obeNrBY9Pt7WVZBogyxl83II83t5Y/OgD0yiuO/sLx7/0Pll/4Ix/8eo/sLx7/AND5Zf8AgjH/AMeoA7GiuZ+GGqalrHgq0vtXninvTNcRSyxReWr+XPJGCFyccIO5rpqACiiigAooooAKKKKACiiigAooooAKKKKACiiigAoooJA6nFAGF4L0W40Oy1CC4ljka51S7vVKZwFmmaRQc9wG5rdpAyk8MD+NLQAUUUUAYXiXRbjVNa8OX0MsaJpWoPdShs5dTbzRYX3zID9Aa3azbTX9DvNZudFtNYsJ9StRm4tI7hWmiH+0gOR+NW7G8tb+1W6srmK5gYsFkicMpIJB5HoQR+FAE9FFFAGF4t0W41i50GWCWOMabqqXsgfPzIsciYGO+XH5Gt2svVfEWgaSty2p61p1kLVBJcefconlKTgFsngEnAzVzTr6z1KxhvtPuobu1nUPFNC4dHU9CCOCKALFFFBIAyeBQBhw6NcJ4+uvEJlj+zzaXDZiPncGSWVyfTGJB+Rrcqrcalp9vNbwz31tHLcuY4EaUAyMFLFVHc7VJ+gNWqACiiopbm3init5Z4klm3GNGYBn2jLYHfA60AY/gDRbjw74P07RbqWOWa1RlZ487TlieM/Wt2sfw/4p8N+IJ7mDQ9e03UpbU4nS1uVkMZzjkA8cg/lWxQAVh+ItGuNS1zw5fwyxpHpd9JcSq2curW8sQC++ZAfoDW5WPq/irwzpFvLcap4g0uyiinFtI890iBZSAfLJJ4bBBx1xQBsUVHa3EF1bR3NtNHNBKoeOSNgyup5BBHUVJQAVh+BtGuNB8PjTrmWOWT7XdT7o84xLcSSgc9wHAPuK0NS1TTdNe1TUL+2tGu5hb2wmlCedIQSEXPVsKTgehq5QAUUUjMqqWZgqgZJJwAKAMPTdFuLXxvrOuvLGYL+ztII0GdymEzFie2D5ox9DW7WGfGPhMS2UR8S6Rvv3KWi/bEzOwOCE5+Y54471uUAFYenaNPbeN9Y11pYzBfWdpbogzuVommLE9sHzBj6GttmCqWYgADJJ7Cub0rx94H1XVv7J0zxdod5f7tn2eG9jeQt6YBzmgDpaKKCQASSAB1JoAw7LRp4PHOqa80sZgvLC1tUQZ3BonmYk9sHzVx9DW5XOWfjzwTeaqNKtPFuiT37P5a28d9G0hb+6ADkn2ro6ACsPT9GuLfxxq+vNLGYL2ytLdEGdytE0xYntg+aMfQ1uUm5f7w/OgBaKKgv7y00+ymvb65htbWFC8s0zhERR1JJ4AoAyfCui3Gk33iC4mljddT1Q3kQTOVUwxR4PvmMn8RW7Wbaa/od3pttqVrrFhPZXUixW9xHcK0crsdqqrA4JJ4AHetKgArC8A6LceHvClppF1LHLLC0pZo87TulZx19mFauoX1lp9v8AaL+7gtYdwXzJpAi5PQZNVNM8RaDqmp3el6brWn3l9ZHF1bwXCvJD/vKDkfjQBp1X1O3a6026tUYK00LxgnoCVIqxTXkjjxvdV+pxQBm+ENNl0bwno+jzyJJLY2MFs7pnazJGqkjPbIrUqtZX9jfGYWd5BcGCUxSiKQNscYypx0IyOPerNAGD4w0S41mXQ3gljjGnatFeyb8/MiK4IGO/zCt6snWfE3h3RrBtQ1XXNOsrRJjbtNPcKiiUdUyT97g8deK0LC7tb+zhvbG4iubaZA8U0ThkdT0II4IoAmrC8A6LceHvCdno91LHLNAZNzR52ndIzDGfZq1ru8tLPyftV1DB50ohi8xwu9z0UZ6k+lUNE8TeHdcurm00bXNN1G4tWK3EVtcpI0RBxhgDxzxQBrVh6Zo09r401rXHljaG/trSGNBncpi83cT9fMGPoa1NSvrPTdPuNQ1C6htbS2jaWeeZwqRooyWYngADvUltPDdW8dxbzRzQyKGSRGDKwPQgjqKAJKwtW0W4vPGWha3HLGsOnQ3UciHO5jKIwMfTYc1u1h6j4w8KadDLNf8AiTSbWOGf7PI0t2ihJf7hyeG9qANysLS9FuLTxprmuPLG0OoW9pFGgzuUxebuz9fMGPoa2xJG0ImEimMruDg8Y65z6Vzuk+PvBGrar/ZWmeLtEvL/AHbfs8F7G8hb0wDnNAHSUUVWvNQsbKe1gu7uGCW7kMVusjhTK4BbauepwCcexoAy/Aei3Hh/wzFpdzLHLKlxcSlo87cSTySDr6BwK3ao3Or6XbavaaRPfW8eoXiu1vbFx5kioMsQvXAHU/Sr1ABRRRQAUUUUAFFFFABRRRQAUUUUAFFFFABRRRQAVzvxE8J23jLwzLo9xeXVk+9ZYLi2ldGjkU5BO1lLL1BUnBBPTgjoqKAOX0DwD4X0PUodT0+yuY7uIHa7X9xIvIIPyvIQeCeoNdRRRQAUUUUAedWnw18vTry3a8tbe+g1OfUNF1a2t9t1btK5kIlJOJRuZlYdHTAODyOi+GmhX3hrwTYaNqdxb3N7CZWnlt1Kxszyu52g8gfN3ro6KACiiigDgbL4a6Wvie+1vUrXTtQn/tN9S0+Z7fE0bvGUaOVufMRTgr6YXjKg1ufDvw/ceG/Dn2G8mtpbqa6nu5xaxGOCN5ZGcpGp5CgtgZ69e9dFRQAVDfWtve2U9ndRLNbzxtFLG3RlYYIP1BqaigDxdfgTodn4o0X7HpejXXh2zupLiSO6jY3SAwyIsQfnzU3OrDdhht6t29oAwMDpRRQAVxnxN8H6j4o+xXGk6xBpt5aQ3UIM9sZkkSeLy2HyupUgcggn6V2dFAHDeGfBl9p2v6DqFzNpUUGj6J/Z6x2VqY2mlbZ5jE9ox5a7U9WJJ4FdzRRQAV5Hf/D3xhp/iWDUPDcvhS6tbe7vbmL+1LeQSL9rcPIG2Ah2DKMPwduVPrXrlFAGJ4F0E+GvCtnozXCXDw72eSOLy0Lu7OwRMnagLEKuTgACtuiigDl/HvhG28WXOhLfw2lxY2F89xc29wm4Sq1vLEAB6gyA57Y45pnhvwdN4f1SOTT/ABTrkmlIGH9mXky3MYyMDbI6mUAdQC5rq6KACszxZpC+IPC+qaHJcPbrqFpLbGVBkoHUrnHfr071p0UAeML8JvEcceqW6XnhNIdfEMeptBpTQ/ZUiAUG2UMRuKjPzEYf5h0xXs9FFAGX4t0n+3vDGp6L9pe1N9ayQecq5KblIzjuPbv0rzif4a+JNYjvJNauPDNjNPBb2aLplkwSOOOTeZhuwRMOidk55avW6KACsvxdY2+p+FtV068vDZW91Zywy3AYL5SshBbJ44BzWpUdzDDc28lvcQxzQyqUkjkUMrqRggg8EEdqAPE7yO51fRf+EVvvEXwxt9KkUQG5s/8AXqgwA0URO2N+ODuO04Izivb0G1AASQB1JzmuX8O/D3wboelwabZ+HtNeGAt5RmtY3dAWLBQxXOFzgZ5AA5rqaAKeuQ2Nxo15b6nII7KSB1uHMpi2oRhjvBBXjuCMV5Z4a8JfCrTtMtbO88TQapdQnAupNemV5Bu+TcBNgtjAJ7kZwM4r1u6t4Lq2ltbqGOeCVCkkUihldSMEEHggjtXNeHfh94O0PSbfTbPw/pskNtkQma1jd0XcSF3bckLnAzzgDk0AdTXLfFTTIdW8GXFtNqVjp/lzwXEc18oa28yKVJEWVSRlGZQCM966ms/xHoul+ItDvNE1qyhvdPvIjFPDKoZWU/1HUHqCAaAPLtX0HQtS8S6Nd+GfFvh+yebVbO81fTIplaK7lhcMJIVBykpxtJxhxjPIBr2GsLRvCHhvSobRbbRdPM1oiLHctaR+cSowHLBR83GcjHNbtAHE/FDSdJv7nw/eaxqGjQW9jes722qqrQXMbIUcAMQPMCsSp5xzxzWV4Q0Lwvb+LdDj8M6xof8AZ2iabNBbWtrKsl1M0hG8yODygCg9yWOSeBnsPGXhXRPFunQ2Ot2cdwkFxHcwOUUtFKjAhlJBx0weOQSDwas6doGhabcfadP0XTbOfaV8yC1SNsHqMgZxQBpVwPxe8M+CvEcVgfE99YWGoWheTT7i5kXCk43AxsQJEPGVP4EHBrvqwvFfhHQPFE2mz6zp8NzNptyLi1kaNWZDjDL8wOVYEhh3+oBABxfwI8OeHtB/tiS0fwxJq93eSzSHRpdyrbsV2rg8qMjOOcE4yeteo1Q0zRNF0uV5tN0jT7KR12s9vbJGWHoSoGRV+gDx0aNp+kfENdSm8beF5bK1v9Qu/sF2irPBNcj5hu8wjIYDnaCFLDvXdfCzTU0vwbbwrqNhqDSzz3MktgAtsHllZ2SIZOEUsQBntTl8BeEv+Ej1HXn0Owlu9SWP7UJbaN0d0ziTBXhyDgnPIUZ6Vv2NnaWFqtrY2sFrbpnbFDGERc8nAHAoA4z4t6bb3SaTqX9taTpl9YSzfZhqbbYZhJEUcAggo4ByHXJXnggmua+EOjyx6to/9o6/4Onk0TTpLOzttBOXlRtgLyscHACD5QMbiWz0FeieMfCuh+LbCCz1uyjuFtriO5t3KKWikRgQykg+mCOhBIPWrWnaDoWm3H2jTtF02zm2lfMgtUjbB6jIGcUAZ/xK0xda+H+vaS13b2a3lhLCZ7g4jj3KRuY+g71xsel+C7K8Wbwn8Qx4caR1MlpZX8MlpI2RnEEm5Uz/ANM9vX1r068tra9tJrO8t4ri2mQxyxSoGR1IwVIPBBHauc8PfD/wfoelWum2nh/TpIrUbYXmtY3kVQcqN23J28AZ5wByetAHUHoe1fPmneF7Xw9frf6P4y+Htzc29rJpsKXluqB4HcsZZmVyXnzwTgBhuzjdx9B1y2k/D3wbpkt+9v4d01lvbprp45LSNlSRgN2zK5AJG4jpkk8ZoArt4fsY/g6vhka4iWS6MtoNSO3ZsEYUSdcbT1xnGOM150+i2+uG6bV/FngKzubmO1s400vG1I45d5lXcQRN0VMcJ6tXtsun2MumNpktlbvYtF5LWzRAxGPGNm3ptxxjpWD4d8AeENC0q002z0DTnjtBthea1jeRQDlRu25OOACecAcnrQB09cl8U9G1LxF4cXQtO03TLk3koWW4v2OyyUAnzlVcM0gONoUrgnO4YrraKAPMvhx4L1jwR4rnW6/4qaHUkO/xDdSZ1CEqvEMu44aI4+Xy8AH7y5+Y+m0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kjpHG0kjKiKCWZjgADua+WNV+KWleLPiD4qtvEnxbvvAulaJqL6dpthpu1Jrho+HuJHZHypbICjHA596WufFPWdd/Zl+KNiuuJrl3oMsdhDrcEflfbrOd0USFRgB9pdWxxmgD1OX49adqF7cx+CvA/i/xnZWshjm1HSbINbFh1CO7Defpwa63wB8TPDnjfQ9Rv9DF615pm5b7S54DHeW8gBPltGe5wQOxPetX4b6Vp2ifD/QNK0mOOOxttPhWEIMAjYDu+pJJPua8q8QLDo/7afhmTS8RS694cuU1WNOBKsRLRSMPXKhc+i4oAdrP7RltoqWj6x8K/iLp4vLhLW2+0aYiebM/3Y1zJyxxwK6XSPi8LrR9f1bVPh/400C00TTpNQlfU7FYRMqDJSM7uXwM4OK5/9rb/AI8vhx/2Pem/zeu4+Pn/ACRHxv8A9gG8/wDRLUAdD4O1218UeFNK8R2Mc0VrqdpHdwpKAHVHUMA2CRnB9a1a4j4A/wDJD/BH/YCs/wD0UtdvQBzHhvxrpuu+N/EvhO1t7qO88PG3F1JIqiN/OQuuwg5OAOcgV09fN58Wf8IN8Qvj/wCLFgWeTTbbTZYomOFeT7OVQE+m4ir994T+KOn/AA0k+IK/FPWJfFMGnnVJbCSKL+zGATzGtxFt3AYyu7dnvQB9A0V4DrXxC8RfEGf4b+GPCmpP4afxbpb6vqd9CqyTW0CIN0UW4EBi5K7iOMV2ngzwr4+8I+MJoV8W3PijwpPYswGsyqby2uwflCuiDdGw65GR29wD0qsTxj4q0TwlZWd3rl0beO9vobC2AQsZJ5WwiAD1556AA182+Ktd+w6JqF34m/aIurfxzEJpI9M0GSOWzt5RkpD5Kxl3GAASxB60z4t3mr+Pvgd8IfFuoa5f2N5f67psNxHabFjMrsw+0AFTiRSpK87RuOQeKAPpJvE0Y8er4R/srUi7acb77f5P+igB9nl78/f74x0rerx7TdW1zSP2jbDwbP4h1C+0e38Fm6lF0ULTTrcBfOfao+bbxxge1YHw7sfGvxj0C68fXHxE13wxa3d3PHomn6UsQit4Y3aNXm3qTKxKkkZA9OvAB9AUV8sa78UPiJffDDRoLXVILHxfp/j1fC9/cxxAw3LKWXeyf3TlSQMcqegrqPEVr4z+Fvj7wLd/8LC1rxLYeItZTSdTs9USIpukRiJYtijy8FT8vPagD3+iiigAooooAKKKKACiiigAooooAKKKKACiiigAooooAKKKKACiiigAooooAKKKKACiiigAooooAKKKKACiiigAooooAKKKKACiiigAooooAKKKKACiiigAooooAKKKKACiiigAooooAKKKKACiiigAooooA8QtvC3xB+HPjLxLdeDfDWl+LfDviG/fVBazXy2txY3TgCQbnBVo2IBGORj8+m8IeDvE2teBfEGl/FS8tLt/ELSB9PslUQ6fbsuFhRwoLsOu455xj39JooA+drjw98e/DHge4+Huk21n4j02OIQaVrtrqwsL62iUgxrIHVgSMAHGcrxTvgt4S+JOg/GBvEHxTsJdf1fUtLSztNasZUa10+NF3PFImFKsxA+YAgknHWvoeigDzL4/+Ddc8Y23g6PQ4YpG0rxTZaldeZKE2wRFt5Gep5HFdP8AFbR77xF8MvE2g6aive6hpVxbW6swUF3jZVBJ6cmumooA8B8D3X7QXhbwbo3hqH4aeHLmPS7KK0WZtfVTII1ChiNvGcV7d4am1a50Cxn16xhsNUkhVrq2hm81IpMcqr/xAetaFFAHjE/wpv8AXPFHxci1vbb6P4wtrOGynjcM6mOEqWK9tr7Tz1xWXeaf8er34ft8N5NA8PxNJaf2bL4nGpZjNvt2GUW+3f5hTt0yc173RQB4x4l+Fus+HY/AmufDtra71XwZZNp4s76Tyk1C1dArrvwdj5G4HpkmrVhovxU8Y+IL/VPE7p4N0xdIuNPsdKs78XLSTzLj7TKygL8nG0DnPOR39dooA+cvA3gz4qaB8M/+Fcab4G8L6Nc/ZZLObxML5HWVGyGm8pV8xpGB6MQM9eOKsX3wv8cSfs2eC/DFtZWX/CT+FtStb8WktyBFcGCVyFEg4G5WB5+lfQtFAHk2geGPF1/8cNN8f69o9rp0D+Ejp15bx3azeTdG43lARjcu0fexisLwnoPxZ+Fdhf8AhLwl4Z0nxVoBuprjR7qbUxayWayuXMcyEfOFYk5XqD27e7UUAfPX/Cl/E9h4I8L2K3Nrqeuf8JvD4m1+dX8uMsWJl8vdyQBtAHU8nFd98afCOteKNW8A3GkQxSR6L4ng1G9LyBdsCI4YjPU5YcCvR6KACiiigAooooAKKKKACiiigAooooAKKKKACiiigAooooAKKKKACiiigAooooAKKKKACiiigAooooAKKKKACiiigAooooAKKKKACiiigAooooAKKKKACiiigAooooAKKKKACiiigAooooAKKKKACiiigAooooAKKKKACiiigAooooAKKKKACiiigAooooAKKKKACiiigAooooAKKKKACiiigAooooAKKKKACiiigAooooAKKKKACiiigAooooAKKKKACiiigAooooA//9k=">
            <a:extLst>
              <a:ext uri="{FF2B5EF4-FFF2-40B4-BE49-F238E27FC236}">
                <a16:creationId xmlns:a16="http://schemas.microsoft.com/office/drawing/2014/main" id="{C25DF4D1-DE3A-2345-89EE-8FA89AC4C849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405731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dirty="0"/>
              <a:t>Steve Munger’s Lab at </a:t>
            </a:r>
            <a:r>
              <a:rPr lang="en-US" sz="2400" dirty="0" err="1"/>
              <a:t>Jax</a:t>
            </a:r>
            <a:r>
              <a:rPr lang="en-US" sz="2400" dirty="0"/>
              <a:t> found </a:t>
            </a:r>
            <a:r>
              <a:rPr lang="en-US" sz="2400" dirty="0" err="1"/>
              <a:t>eQTL</a:t>
            </a:r>
            <a:r>
              <a:rPr lang="en-US" sz="2400" dirty="0"/>
              <a:t> for </a:t>
            </a:r>
            <a:r>
              <a:rPr lang="en-US" sz="2400" dirty="0" err="1"/>
              <a:t>Lif</a:t>
            </a:r>
            <a:r>
              <a:rPr lang="en-US" sz="2400" dirty="0"/>
              <a:t> receptor that alters many distant transcripts</a:t>
            </a:r>
          </a:p>
        </p:txBody>
      </p:sp>
      <p:sp>
        <p:nvSpPr>
          <p:cNvPr id="8" name="AutoShape 6" descr="data:image/jpg;base64,%20/9j/4AAQSkZJRgABAQEAYABgAAD/2wBDAAUDBAQEAwUEBAQFBQUGBwwIBwcHBw8LCwkMEQ8SEhEPERETFhwXExQaFRERGCEYGh0dHx8fExciJCIeJBweHx7/2wBDAQUFBQcGBw4ICA4eFBEUHh4eHh4eHh4eHh4eHh4eHh4eHh4eHh4eHh4eHh4eHh4eHh4eHh4eHh4eHh4eHh4eHh7/wAARCAHaAl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rn7/xl4e0++1iz1G++xy6RapeXXnoVHkMDiRCfvrkFflzhhjrWzp10t9YW95HHNEk8SyKk0ZR1DDIDKeQfUHkUAT0UUUAFI7KiM7cBRk0tRXn/AB6S/wC4f5UAQ/2jaf8APQ/98mj+0bT/AJ6H/vk1xmgeItJ1y41C3024aWTT5zb3IKFdrj0z1HB59q1qqUZRdpKzFGSkrxZu/wBo2n/PQ/8AfJo/tG0/56H/AL5NYVFSM6GK7hlV2jYsEGT8prK8EeJ7Hxdon9rafBdwQ+c8O25iMb5U4Jx6VmeCfD8Wm+Itb1hdQvp31Ixs0EsmY4tufuDtVrx54i03Q7K1sby7ubKfWJTZWk1vCXMcrjAfjpgkGt4wjJ8kdW7f8HT+tjFzcVzS0X9W1Olori4bnXvB+l+G9EkttS8VzXFx9nu9RACmFSc+Y454GccnovWu0qJ0+XrdFwnzdNRssixRmRzhR1rnNG8a6RqniDVtFgjvI59LZVleSAqj7v7p71b8U65pml2k8N1dRi6+zSXCWysDNKiDLbE6t07Vz/hjWLfxBoVtrFrDPDDcqWVJ02uMEjkfhTUGoOTjp3/r5ick5KKZ1/8AaNp/z0P/AHyaP7RtP+eh/wC+TXG+LNO1DVtBnsdL1aTSbuQrsukXcUwQSMe44rRtkkjtoo5ZTNIiKrSEYLkDk496iy5b3+RV3zWsbF34h0WzubW3vNRgt5buTyrdJW2mV/7q56mtSuXh0TSdW1C1n1LT4LqWxfz7VpFyYnyPmH6fkKrfED4j+G/A95ZWmtvdCS7BZfJhLhFBwWPtn0ya0hSdVqNNNyInUVNOU2kjsaZcTQ29vJcXEqRQxqXd3OFVRyST2FVtF1Kz1jSLXVbCQyWt3EssTFSpKkZHB5FM8Rf2d/YGof2vGkmn/ZpDdI/Ro9p3A/hms1H3uVluXu3Qtvq+m3NvFc2t3HcQSqHjliO9HX1BHBp/9o2n/PQ/98mvMPhv4z8H69bR6P4WtLjT47O33LaSxEbE3EZDcg5Jz1712VXWpSpTcZJr1JpVFUgpRd/Q3f7RtP8Anof++TVVvEehq5R9UtUZZVhYNIBtkPRT6E+lcn4rufEVtDZN4d062vpHulW5E0uzy4u7D1P+cVkaz8MfC+sSyKIp7OS61CO9nlhfLSSAn1yADuPT1qqdOno6krJ9tfvJqTnqqau130+49YoqrZ6jp93dXNpa3tvPcWjBbiOOQM0RPQMB0P1q1WLTW5qmnsFQ3F1DbkCViCenBNTVk69/rIvoaQy3/aNp/wA9D/3yaP7RtP8Anof++TXD2/izQLjxRN4Zi1BTqsIy8BUjtk4OMEgelbdVKEoW5lYmM4y+F3N5L+1d1RXJLHA+U1arg/CetXWqa5qFpcaLeaeljdrFFNMPluR/eX24/UV3lE4ODswjJSV0FB6UVgeNPFWneFrexl1CG7kW9ultY/s8JkIZuhOOgohCU3yxWoSkoq8noan9o2n/AD0P/fJo/tG0/wCeh/75NcUviPTW8XP4WBn/ALQS2Fyf3R8vZ/vdM1sUShKNrrcIyUr2ZvLqFqzBRIck4HymrVee+CfFmi+KvPl0ed3+y3Hkyq6bWBzwceh7GvQqJwlCXLJWYQnGa5ou6CgnAJPQUU2T/Vt9DUlFb+0bT/nof++TR/aNp/z0P/fJrCooA3k1C1ZgqyHJOB8pobUdPXU10tr23F80fmrbmQeYUzjdt6496xbb/j5i/wB8fzrQfw9or+JU8SNp8R1ZIDbrc87hH6enc1UeXXmJlzfZNSmTzRwx+ZIcL9M0+qGsSRm2eIOpkBUlc8gZ64qSiT+0bT/nof8Avk0f2jaf89D/AN8msGRhHG0jZwoLHAycCsnwl4gsfE2jjVNPjuEgMjR4njKNlTg8elUoScXK2iJckmo31O5t7qG4YrExJAyeCKmrI0L/AF0n+6P51r1JQVma34g0bRbi0t9U1GC1lvH8u3SRsGRvQfmPzrkLPVfEE/xM1nUNQnutG8L6LbeU0d1EBDdMckzK/oBjv6etcL8fbjT9Y8W+Bbqz1EyW9y+6OWGMOm0yJh1Pc57e1ZZjKeEpe0Svt+P62PT4fwdPNMYsPNuKtJ+fupvbtdHuP9o2n/PQ/wDfJqK61nTbW3e4urpIIYxl5JPlVR6knpXB+F/FkeveJNf0eOwmg/secQmZmyJTkg4HblfyxWxrel2Gt6VPpep24uLO4ULLGSRkZBHI5HIFdUqbpzUamm33M8iNRThzQ1OyikjmiSWJ1eN1DKynIYHoQadUGnWdtp+n29hZxCG2t41iijHRVUYA/Kp6zdr6Fq9tSCe8t4ZNkjENjPQmom1OzVSzS4AGSSpwBVDWf+P3/gIrOuYYrm3lt50DxSoUdT0ZSMEflSQzodM1Kx1O3Fxp9zHcwnpJG25T9D36VbrnPAOjaboGk/2VpNsLazhPyR7i2CSSeTz1NdHVS5eZ8uwo3subcjnmjgj3yHC5x0zUH9o2n/PQ/wDfJputf8eX/AhWJUjOnjZZEV15VhkUtQ2P/HnD/uD+VU7LXtHvdavtGtdQgl1CwCtdQK3zRBumaai3eyE5JbmlXO+N/Gvh3wfYtca1qEcUmzfHbKQZpRnHyr1PP4Vwfxa+JNpN9k8J+DNYlm12+uo4xNYKsogXfhgT0zweBzj0psnwPttY8VX2teL/ABFe60sx/coB5TIM5wTk8DkADHrXfSwtOCU8S7J9Las46mJnNuFBXa69Eej+CvElj4s8OW2u6bHcR21xuCrOm1xtYg8fUVs1T0XTLLRtJttL02AQWlrGI4YwSdqj3NXK4qji5Pl26HXDm5VzbhRRRUFBRRRQAUUVieOPFWi+DfDlzr2vXXkWlupOFUs8jAEhEUcsxwcAUAed/FHwz4i8ZeK11XTdLhhXwkVmsFu0wNZuMpI0JPaABVwTx5u1uic+qaNeNqOkWl+9nc2T3EKyNb3CbZYiRkow7EdDXOaz4/0rTpLSNLHU76WawGpSpaW+821qf+WknPHcADLHacA4rqLG6t76ygvbOZJra4jWWKRDlXRhkEexBFAGLr/hOx1q/wDtlxqGtwPsCbLTVJoEwO+1GAz71z+kaSugfFeysbPVNZntbnQ7qWSG81GW4Tek9uFYB2OCAzDI9a9ArkL7/ksuk/8AYv3v/pRbUAdfUV5/x6Tf7h/lUtRXn/HpN/uH+VAHLfZ0jjm+ypFBJLli6xjlyPvH1NZ3hGy1qw0OO28QapHqd+HYtcJHsBUngYwOgrXqprFpLf6TdWUN3LZyTxNGtxF9+IkfeHvVqWnK+pDjrzIt0VkWllqmleEVsLW8Opalb2pSKe7OPOkAOC/tnFT+HG1dtDtG16O3j1Mx/wCkLAcoGz2/DFDgkm0+oKWqTRLqnh6fxClrHBrd/pJtLuO5ZrRsGYLn5G9j/kV2Mkccm3zI1fa25dwzg+o965Lwtrd1P4y1LQ30W8ht7a3SVL9h+6lJP3R78/oa6+nPnSUZf1cUOVtyX9WOG8P3VjofxJ1PQLrxFqeo6jrAOoQWs6ExWsYyNqN0H046Cu5phhhM4nMSGULtD7RuC+mfSn0VZqbTCnBwTR5V8Xrjwtofjrwz4i1JLy41lmNnaxQSoFVGJHmOp5wCxHHr7VqeJ9YvNIm02O00W71MXd0IJWg6W6n+Nvb8vrWT4l+HereKdfk1nxVeWSLpt+smmG0hy8lsDnypM++D353etamoeLNDsNcn0e7vDFeQ2bXsq7GIES8k5xjoM4rrqKLUIx99pO+/y+65zQck5uXupvTY26RmVcbmVcnAycZPpVHw/rGn69pEGraXP59pODsfaVPBwRg8jkGqvifw9pOuGwuNV84DTLgXcTJKUAZe7e3FcihafLPQ6nK8eaGp1Ohf8fMn+5/WuT+Mc0Eeo+FILjUbO1hutTWGWG404XIuVOPk5B2849Oo9Kn+El5qWopqOoXmtafq1nPcObCSzXASIHG1vcGu2vvs6W7XFxCsi24Moym4qQDyPetIfuK2utv66r9DOX76lppf+ujJY0SONY40VEUAKqjAAHYCqfiG2ivNA1C1mjMkc1tIjKE3kgqRgL3PtWd4A8VWHjPw3Frumw3EMEkjxhJ1AYFTg9CRVnxhp9zqvhm/0+01abSJ5oiFvYvvQ4Ocjp2GOveo5HCpyy0af3F8ynT5o6po8o/Z9lsX8CrbwTPLdWs8kM4miVJYhuJVDgk7epGT1Jr0WsfwnZ+HrfThdeH7q0v/ALSFN3fwEE3cyjDOxHG7OSR7n1rYq8XNTrykurIwsHCjGL6IKktf+PmL/fH8659n8U/8JReKsOn/ANiCzzauWPmm49G/2evbpisBPEviu30220fydHuPHLETf2eJSsZh3/eznGcds+9KOHlLZrp1/rbr2HKvGO6f9f59D0/SfD2jaVqmo6np+nxW95qTiS8lXOZWGcE/menrWpWZr2t2Ph7w/LrWuTra21uitO4BYKSQMDAyeTirthd29/YwX1pIJbe4jWWJx0ZWGQfyNZy52uaXpcuPKnyomrJ17/WRfQ1rVk69/rIvoagswhpemjU/7UGn2ov9u37SIh5mPTd1q3We2t6UuvpoLX0Q1N4TOtv/ABFPWtCqkpacxMXHXlJbT/j6h/3x/OujrnLT/j7h/wB8fzro6koKRwCpyAccilrI8T+JNF8OQ2smtXyWi3k620BZSd8jdBwOPr0qoxlJ2irsUpKKu2ZoVd+/au/GN2OcemaWisbxe3iRdNiPhdbFrzz08wXZIXy/4se/T9aIR5pJXFKXKm7F3RdG0nS7+e407T7e1lvJVkuGiXBkb1P69K7Suag/10f+8P51PZ67fz+Nr3QJNAvIbK3tlmj1JseTMxxlB78n8jTtKpd72FeMLIPDei6rputa1e33iC41K2v5xJa20iALaKAflU9/06VuSf6tvoa5C38cR219r/8Awklmmh6bpd1Hbw3txOuy53dCB27fnWh4utvEt7/ZcnhnVLOzhS5WS986Pf50GOVX3/L61rOnNzXPp59NvIiE4qPua/nv5kFFFFc5sSW3/HxF/vj+ddJXkHxD1TXdG8TeGbzSLlrmOS68mXSE2h7oH+IE88fpXr9azpOMIyvuZwqKUpRtsFcvfeFtJtfEl74siSYandwJbSsZSU2KRjC+vArqKyfF1/a6X4futSvpfKtbZfMlfBO1R14FTCUlpHroVJResuhlzKZInRXaMspUOvVSR1FZXhDR7jQtCj0261a51WVHdjcTj5iGOcfQVd0fUbTVtLttSsJfNtbmMSRPgjKn2PSrVDcopwf9WBKMmpGjoX+uk/3R/OteuP8ABNt4ii8Sa1NqmoWs+mSlDp8MceHiXuGPf9a7ClKPK7XuEXdbWINRs7XUbCexvreO4tp0McsTjKup6g14Z8dJrzw/4n8FaH4dYafZREeRFFECqt5ir368Hpn/ABr1vxjoeoa4unDT/EF3o/2S8S4lNuM+eg6xt7H/ACK83/aF1a6svF/gq3gvo7ZBdmWTnnG9Fy3H3cZFceYqP1azqNK62vpqvTc9/hdzWZJwpKb5ZaO1n7r8nt6anYWmpaRNrF7plpdWr39vta6hjI3rnoW/Ss7TDqmi/wBs6h4o12zk083HmWrbfLFtF/dYn6j1/Wr+l2uhyXtzrOlxWT3F0dk91BhjJt4wWHpT9ftdLvdGurfWoYptOMZa4WX7u1ecn0xjP4V6N4qXLbR2v387HzlpNc19Ve3b5nZW00Vxbx3FvIksUih0dDkMpGQQfSpKyvC2oaHfeG7S90GeB9JEW2B4uEVE+XHPTGMfhU+haxpeuaeuoaPfQX1qzMolhcMuQcEZrOUGm9NjSMk7a7nNfEnXF8O2MmqNp95fhDGnk2qbnO44zj0qzE3mRJJtZdyhsMMEZHQ+9X9YJF9xx8oqlSbXKlbUEndu+hqaD/y2/wCA/wBa1K5Hwe3iY+J9YXUIbFdECx/YXjY+azfxbh+f6V11Eo8r3CMuZbFLWv8Ajy/4EKxKl+I+n6pqfhaaz0bVjpN48iFLkJu2gHJGPcV5p8ZPEFlovh60tJ/E13Z6pG8cwSyA8652jkMOiqT3PHselbUKDrSjGL1fr95nWrKlFyktEd9rMWqafqlr4qfXpYdA07TZGu9Njt95mYAneD1z049vevJb/wARa58TPEeqaT8O9Ht9HtruBBqeqTxeXPKmOAzDkA9MDJPXitn4c2HxF8beJ7Hxfr1/caJodqRJZWURwJ0zjaV6lSByzdewr26OGKIkxxIhbGSqgZxwK7HUjg3ZpSkl8l692cihLFK6vGN/m/Tsjz34SfDzwz4Pt1hT7DfeI7df9LuQQzxlh0UHlBjgcAnmvRax9L8M6LpniDUtesrIRajqW37VLuJ37enGcD8K2K4sRVdWfO236/1sdlCmqUOVKwUUUVgahRRRQAUUUUAFYXxCsJtS8Ca/Y2sKy3U+mXMVupIH7x4WUcngZzjPvW7XF/HDSYdY+FXiOC4uryCKLTbmdltpjF5u2FyEYjnbnBIBGcYPGQQDkvG2g6rHbaRJZadqwu59AGlzTadqFvEsrYG2GYS9EBZiJIzuGWHcV6V4K0c+HvB2jaC0ombTrCG1Mg6OY0C5/HFeIfEzT/7a/smzjm0eGS38EvI7ayN0ISTaN9uMjZOuzmT+EMvrXuHg25S88IaNeRrdKk1hBIoujmYAxqfn/wBr1980AVte8I6XrV/9tvLjV45dgTFrqtxbpgf7Mbhc++K5jSvDthoPxk077DNqUnm+H7zd9r1Ca5xi4tunmM2Ovauk8Qx+Nm1DOgXGgx2ewcXkUrSbu/KkDHSuZ0hPFC/GTT/+Ejm0iT/in7zyvsMci4/0i2zu3k+1AHpFRXn/AB6Tf7h/lUtRXn/HrL/uH+VAHOUVjeG9V1PUrnU4tQ0OfTEtbkxW7yNkXKf3x7f41s1U4ODsyYyUldBRQSB1IFczp3j3wpqWr22lWGrJcXVy8iRqiNgsn3hnGB7etOFOc03FXsKVSMWlJ2udzoP3pfoP61q1laD9+b6D+tSXOuaRba7a6HcahBHqV1G0kFszYeRRnJA/A/kalRb2RTaW5o0UVg6Q3is+LdWXU49PGghY/wCzmiJ84nHzb/8APpTjG6bvsJys1oa2pf8AHjL9K5LV9PgvrK7jOyCae2eD7SqKXRWBHBPYZzjpVXxN42udD8Uz6V4g05bLR7ryodMvg5c3EzYypUfdA55Pp71Y8SRmXw9qUItGuy9rKv2dX2mXKn5Ae2ema09nOm4t9SPaRmpJdDnfCtrrXh+XRPDdlbJqWhR2jmbVTIqsHySFCjt0H4+1bni3TLzWfD13ptjqb6ZPOoVblF3FRkZGPQjI/Gs74WwNb+AtLhbSpNKKxt/oskpkZPmPOT69fxrpqutUarNrdPfvrv1X6E0oJ0kujX3abdH+ovgHSbTQ9Oh0uyijjihhAOxAoZuNzYHcnmqfxS8WSeGoNJtbazs7241W9W1+z3FwIsxn75GevUD8ad4K1HWbrxPrNnfaK1nY2wUWd2ZM/aQepx2xWH8fvsLWXh23kt9Im1CfVoktBqAfb1+bBXp/DnPH6VdCHNiEqmt9fwv/AMORWny0G4aW/wA7G94T0jVPD3iO40bTdH02x8Hx24ktWikYzG4Y5bcCTx1/Ic0/xjqHiyHVk0/R/DNvqmmzWE7TTS3AQCYKdkZHoxwP+Be1dZVHWrye20O9vdPgW8uIYJHhiDgCR1BIXPQcjFZKq5T5mk3/AFrvuaOmow5U7L+tPQ8t8BXieGPh4lx4m0a18JpDO++EblT5m4bDEsCenJPT0q9Hr95P8SY9Et7vS5NNOm/aWQOftG4nggdNuCPwOag8AS6l4t8BxT+NVsdTe7kZtmxGTYG+UMBxkEH3HGawvHFtq2l/EW18S6T4RvtRSy04RK1pMEWQltu1lxk7Qf5eldnJGdepGXxe910v0tc5eeUKMJR+HTprbrsenVheJNW8P+Gb2y13VbQfaJZ0s47iK33ygMc7cjkLW1CzPDG7xmNmUFkPVSR0P0qaBVa4hDKrASKRkZwc9a8+DUZe9sd002tNzoLu2t7y2e2u4IriCQYeOVAysPQg8GpI0WNFjjVURQAqqMAAdhVHX9Y0zQdKm1XWLyOzs4ceZLIeBk4H6kVbtporm3juIJFkhlQPG6nIZSMgj8KVpct+g7q9uo6WWOJQ0siICQAWOOT0FZevf6yL6GovGXhbSPFumw6frMcrwQ3CXCCOUod65xyO3JqXXf8AWRfQ0NR5VZ6iTld3Whxfiaw1Y6xpepaBY6U1wJhFfXFyn70W3dUbr6/pXR9/akopym5JJ9AjFJt9zL8Dz+I5xI3iWytLS4W8KwLbvuDRZG0n3/zgVutfeJf+E6XTxo8B8PGz8w3/AJw3ibP3Nvpio7T/AI+4f98fzrogwyRkZHUU3UTk3yrX8CeR2Su9BarX9jZ3yILy0guRE4kjEsYfY46MM9CPWrNYF+3ir/hNLJbWOwPhs2z/AGt3J88S87do9On6+1KCbejsVJ2WxWrjdY8Oa54g8SSf2vqAttDtJornThZSFJmdfvCT1HX9Md67Kob+WaCxuJra3NzPHEzRwg4MjAcLn3PFVSqSg/d3JqQjNe9sVvDOu6T4gja60e8S7hiuDC7KCMOCMjn6iu1kdI13SOqDOMscCvKbBvFTeF9KuNB8Pabouoz3iyX1lP8AKqIWO48Y+Y8Hnnmu98aeF9L8XaMNJ1gTm2EyTfuZSjblPHIq504RnvZX9WiYVJOG2tvRGDo/w10a11fxLeaky6rb67dpcva3EQKRMpJH1OWPPHFP+K9n4s1DSrHRfCg+yw3c4jvr2KYRyWkIIO5BkZ6EcfTvWv4Z1y71PV9Z02fQb7TodMmWGG4n+5dLj7ye3Hv1FJ4s1rVNKvdJttP8P3WqRX1z5NzNCwAtE/vt7fl0rRVK3tk5atd9tvu2M3Cl7JqOifbff79ylZQtb2cEEk7zvHGqNK/3pCBjcfc9aloorjbudSKdxomk6hrem6le2MU93YS7rWVs5jJIzj/69LY+G/FX/CybnxFqHil30ZEKWemQrhdpXB8zsSDyDyfp0rD06+1fVvHttPomtaXceHrUmC/hQ7pVnBPGf++fyNen10OU6S5b7r7vLXYwUYVHe2z+/wC7cKoa9HHNpskU0aSRvhWRxkMD2IPWr9ct4wbxQNc0pdLisG0Ql/7SaViJVP8ADsrGEeZ72NZSstjldJ1y6m+IN94cs00v+ydPs0LCJ8TRSHGFK9AMe3HHPaui1b7cNLujpiwtfeU32cTHCGTHy7vbNQrb6VZ3d9qMNtbJdsga7kiQea4UZG7HJ4HFY/gbxxovjFrtdJS7VrXaZBPFs+9nGPyreUXP95COkbX/AOD6mUZKPuTlq72/4HodT4AOrHSYDrq266n5I+0CA5QNntXQ3Vxb2lu1xdTRwQp955GCqPqTWboX+uk/3R/OneK/D+l+KNDn0XWbcz2UxUugYqcqQQcj3FYpxlO8tF5GjTUbR1fmaoIYBlIIPQivCf2lIC3jbwbKsULs0pQCSYKG/eIcEdh717lawRWtrFawJsihRY41z0UDAH5V4f8AtGW0z/EDwVNFbPKTMEGGGGIlQ7cevv0ry82/3Z27r80fVcHv/hUjd292f/pEvQ7vw9oWleHdPOn6PaLa23mNJsDE/M3U81zPxj8Tar4Y0C1utO0+C6jnuBDcvOpeOND2Kjk7uRXcHqaayo42uiuuejDIr16dW1VVKi5u9+p8nOnenyQfL+hu6VY6fZ6TDZWFnBb2QjwkEcYVAp5xt/Gm6HpGmaHYLYaRYwWVqrFhFCu1ck5Jq6zBVLMQABkk9qoXWuaRa6JLrc2o2y6bEhd7kSAxgA4zke/FRectF1LtGPyKmtf8fv8AwEVSrM8Z6TpnjGLS7uPUroWsckV7by2c20SjqMnuDWoetEopJa69QTbb00IfAN5r11qWuQ6vpMdlawTqtjKsu43EfPzEdu35+1dY7KilmYKoGSScACvKvil4z1TwTpFhqWmiydHvkS7jmPztFg52DIyffnHFcbcax46+Nd/Lp+iI+h+EUl2T3B4aVfRj/EcfwDgZGTXbTwUq0VVdow7+n6s46mLjSl7JXlLt6/oa3xX+K02pTnwl8Okm1HVGf97d26b1jC9RH2Y+rdBUHgL4VQ2t4PEHjG4Or6zIwlKSNujifr8x/jI/Ie9d/oXg/wALfDzw15disMDMyrPe3DKJJSTwC3YZ6KOK0qqpjFTh7PDq0er6v/JeQqeFc5e0ru77dF/Xc6Ky/wCPOH/cH8qmqGx/484f9wfyrIvvFWl2fjKw8KTfaP7QvoHnh2xEx7VznLdAeD/kivPjCUvhR2yko7st2GvaPfazfaPZ6hBNf2AU3UCtlot3TNaVU7XStNtdSutStrC2hvLvb9onSMB5cdNx71coly390I81veCiiipKCiiigAooooAK5v4l+JLbwr4N1DV7rSbvV0jgk/0O3h8wzYRmIbsqYByzcAflXSVk+NNNn1rwdrWj2rRpPfafPbRNISFDPGygnHOMmgDiviLrj2nhWw19/Amka3pkNpFcxi6uI1eGV8BIokaNssSVUYxkkCvQ9LmubjTbWe8tfsdzJCjzW+8P5TkAlNw4ODxkelcrqPhW+vk8FWc0tubHRJ0ub6Pcf30kUDLFt45AkIfnH3RXZUANeWNDhpEU+hOK5C7kR/jLpOx1b/in73oc/wDLxbVqa54N8J67ffbtZ8OaXqF1sCedcWyu+0dBkjpzXL6b4a8P+H/jJp39h6LYab53h+88z7NAse/FxbYzjr1oA9FqK8/49Jv9w/yqWorz/j0m/wBw/wAqAOcooqG+u7axs5ry8mSC3hQvJI5wqqOpJppN6IG7GZq/hyy1TxBpetXFxdpPppcxRxy4jfcOd4707R9A8P6BGF07TrSz3Ss6tjLb364ZuRnA4HpWhYXdrf2UN7ZTx3FtMgeKRDlWU9xXOeJfAumeIfEtnrWpXl+y2ir5doku2Lerbg/19fWt4Tb9ypJpL+rWMJRS9+EU2d7oP35foP61Yn0nS59Xt9XmsLeTULZGjhuWjBkjU9QD27/ma8a8H6r440jxv4sa30XUtbt5tWgjjSRykcMLF8uhPGANowOOhNe5UVqMqDWu66en/BClVVZPTbv6mDca5qEfji20BdAvJLGW0ad9TH+pjcE/Iff/ABFbN5E89pNDHM0DyRsqyqMlCRgMPcdalrE8beJtP8I6BJrWpR3MlvG6IVt4t75Y4HFZpOcoxgtfzZbfIm5PT8jx7x/p134V13wL/wAJbrb6npNhLKTfzMwme4ZtwBQZyqgJz9cmvQ/E8tpF4Z1Oa+WSS0WzlaZYjhmTYchT2OK4fxIvim8+JWiab4hvnvNMnupL6yjt9ODQrDj5EmLDhhj3xnOeRjsvG32j/hDtZ+yMy3H2GbyyqbjnYeg7134nV0lJ6+W2r9NDjoaKo0tPPfYzvhVJpUvgHS5NEguYLAo3lx3D7pF+Y5ye/Oa6RLiB7h7dZo2mjALxhgWUHoSOorkPgm103wx0j7ZvEgVwA6bSFDtt4+mOe9b1n4e0mz8RXviC3tSmo3saxzy7yQyrjHHQdB+Vc2JjFVqib6u3XqdFBydKDS6L8h3iXxDfeGdOXULHR31QtPHDKiyiMRIzYLkn8B+NV/inqH9meJvC17NrFvFbedL5WnPaCVrybb8gVyD5ZyQN2RjNa194e0nxRp1xo+t2v2mykCsybivKsCDkc1L488HQ+KPD9rpEOoS6WtrNHJHLDGGYKoxtGeRkHGQfzp4epSi483nf0a07/kTWhUaly+VvVfd+ZP4A16bxV4PtdXvLAWEtyHV4FmD7MMV+8Pp7GuW1bRNU8B+GINP8G6Wmo6Kr3E+qx3czPMYyuSI+mSeRge3qTXY6NpGkeD/DclnounNDZ2yyTCCHLs55Y4yckmoPDusr4r8FjVFtbzSlu4ZF2XMe2SLqu4j9aFPllKUF7l9vvt1G4Xioyfv23+655t8Dzb6d8KLe9lW3toN09y4iYtsXcc7s9DgdPTFa/ge4n1FtR8Sw+IJNU0fUG32Nv5Gw24XIZeeScjFch8KNL1Cx0DT5NI8V6XdaDBeXLan+4KiQcADLgEdMnoOe9bl3vs/iPZ3mn67aLpUWkSSDRrZxulADHdHGowc8HPtXXiYKVWpZ6u7+57baP57HNh5tUqd1orL/AIO+qIYfiemqWrR+HvD2o32qxTKs+nyL5ckcZOPMJ5GOn0zzXYeB7zXL6whuPEGlJpd79oK+Qsm8bA3ytn3qr4K1a18RaSviCHSZdPmuCY3E8QWVgpwMnqR6VP4m07WtTgtIdD1r+yLhLuOR5fKD70B5XHvXLV9nzezUeXXdtu3/AAPkdFPn5faOXNpsklf+vU7TVdPsdVsZLDUrSC7tZQN8MyBlbByMg+9WIo44okiiRUjRQqqowFA6ACsO28OND44uvE39sag6z2q2/wBgaT/R0wR84X14/U1vVzSskknc6I3d21Yq6vqVjpOnTajqd3DaWkA3SzSsFVRnHJPuaz9UnhuorW5t5Ulhlj3xuhyrKcEEH0q/rGmWGsabNpuqWkV3ZzjbJDIMqwzn+YFUNTt4bSG1tbaJIoIo9kcaDAVRgAAUvd5fMPe5vIo0VyGn69rl78UdQ0NLQR6LY2itJLJEwZ5WwRtboRz+hrr6qpTdOyfVX+8UKine3R2JbT/j7h/3x/OpdJ8K6dpvizVfEtvNeNeamiJMkkxaNQo42r2qK0/4+4f98fzro6mM5RTSe43FNptbBSN90/SlrB8e61e6D4auL/TdPXUb4MqQWpmEZlZmAwCepxk4HJxRCLnJRXUJSUYuTKtY3i5/EkenRN4Yt7Ka7NwgkW6baoi/iI9+lalnJLLaQyTwmCV41Z4ic7GI5XPfB4rlL260vwf4jutV1zxPc+XrUqR2tpMCY4WUc7cZwORzx171pRjeWiu103v9xFWVo6uy77WF8Oar44h8WxaXr2gwS2dxPI8d/aP+7hjB+RX9z+B56V6vXCeEvEWleJEkudJnaaK3ujbyFkK4dcZ69Rz1ru6K7fNZx5WFFe7pK6Kmq6np+k2El/qd7b2drHjfNNIFRcnAyT71Y3pJb+ZGwdGTcrA5BBHBrzvxN8PJo/Bmv6boLpqV3q18Lwx6xK0kSHcCQuMYwBxXe20MsGkR24WGOWO3CYjX92rBccD+7/SipCmopxlfX/IITm5NSVv6Zg0Vj+D7fxBbaKIvE17a3moea5Mlum1NmflHQc1sVnOPLJq9y4y5knax53pMf/CF/EnRvC3h/Twmm6vJJd3s85ZmZxnhW6cYHH+1XtleYav4UuNX+I3h7X5ruH7DpW4i2KncZSeGBH4fl713eleItF1TV9R0mwv4p77TWVbuFc5iJ6Z/I9K6cQ/aqMlq7e99/X8DCgvZuUXor6fd0/EvX93bWFjPfXkyw28EbSSyMcBVAySfwrMj1XT9c8NwarpV0l1ZXIDRSp0YZx/MGpPF8t7D4Y1GTT9Kj1a6EDeXZOwCzk8bTntjNcz4f1qx1jwRcaboS2Om6np8SwXFlEN0djcFT8hwACA2enoayjSvT5vP+vP5mjqWqcvkc7o+ijR/ib4g12bU7EQ6jaJILYOfOUIBucg/w8Hp69ql+HTeEtRutX8R+GLqWZ9QnH2sOxAVl6YQ9Ac5rk/COj+JW+Kl7P4kSK51K00byoNRjgZYWduBk8BuGI6DoeKueDPh74i8LeDdRh0vU7CDxHezoxudpaJI1P3OR/vHOO9ejWhDlalU95qK8rf5Ky1/A4aUpcycaeicn5/8O9f8z2HQv9dJ/uj+da9cZ4C1jUL3XdW0y90e6tlsFjRbxxiO6JHLJ7Z+vWuzrypwcHZnoxkpK6CvD/2mI3tdf8H6zHDDcNDdlBCP9bIdyMABnkcfgSK9wryL48+DfEHiXxD4evNIa3ENqWEjSvjym3K27HccdB6VxY2PNSty82q0+aPe4dqxpY5SlUVNcstX/hffudhHdQSzvAs0ZnRQ0kW4b0B6ZHaph1rm9C8I2ml+MNY8Ti7mnu9UCq6uAFiUYyB6jIH0xWe3jTULPVjZ6t4V1K3jm1IWVnNEPMWRf+eh9B09f0Nen7HndqTvp6ep857XlX7xW/E9XuYIrm2ltp0DxSoUdT0ZSMEflXNSaX4K8IeDF0S8jsbHQXfyfKunzG7Oc7SWPJJ/lVrxdpev6lLpTaHro0pLa7WW7XyQ/wBoiHVOen/16zfHvg7R9e1fTdc8QahIunaSHkks5WAtpDjh3B9KdLl0UpaPWy7rb59gq31cY6+fnuaF9b21kYra1ijgtoYVWNEAVUUDgAdhXnHxC+KGkeHB9h0zZq+sSDEcEDblQnpvI+vAHJ9q4j4ufEnVvFmo32meBxdS6LDakXc0Nud0ij7zZ6qmOO2ea6H4D+A9K03R7PxVM32u/u4g8O+LaLYcg7QepP8Ae/Ku5YKGHp+2xOr6R/z7HE8XOvU9lh9v5v8ALuR+B/hnrXjnU38SfEy4n27V+zWKPsKgnOCB9xeOnU96920XS9O0XTYtN0qzis7SLPlxRLhRk5P61zOs+Hp/Emnx2sGt3+kNBdxXBltGw0gXPyH2P+Qa7KuPE4qddK707LZHVh8PGi3Za93uzn/H2g6V4i0H+ztYtRc23nJJsLFfmXociqyqqKEUYVQAB6Csj4+J4km8BPa+GbeWae4uEin8nPmrEc5K46HOOfQml8HaPNoPh620ufUrrUZIs5nuD85yc46ngdOpqJQ/cqTl1en6mil+9cVHpv8AodzY/wDHnD/uD+VSlVLhyqlgMA45AqKx/wCPOH/cH8qmrnNgooooAKKKKACiiigAooooAK5P4u3XiOx+Hms33he6s7O+trOab7RcIX8pEjZiUUcM+QMZIHOTnGD1lUfEVlZ6l4f1HTtRkMdldWssFw4cKVjdCrHJ6cE80AeS+LfFviKa+sdKsbrXofs/hiLV7mbSbWCWV5HJG9/N+Uouwny1+Zy2B0r1rw7ex6l4f07UYbpLuO6tYplnRCiyhlBDBTyAc5x2rlPFHhjwrJFp011r1zozJYHT0uIL1IWubXAzGxYEMOhyMMMnBGa7HS7ezs9NtbTT4447OGFI7dE+6sYACge2MUAY3iDxJeaXf/ZYPCuu6omwN59mkRjye3zOpz+FczpOtXOr/GTT/tHh/VtJ8vw/eY+2pGN+bi26bHbpXo9chff8ll0n/sX73/0otqAOvqK8/wCPSb/cP8qlqK8/49Jf9w/yoA5yob21tr60ls7yCOe3mUpJG4yrKeoNcVq/xS0Cy1O5sLW11HVXtiiySWUPmRhmbBG4HqP/AK1dtc3MFtaPd3MqwQRp5kjyHaEXGSTnpW06NWlZyVr7GUatOpdRd7biWNrbWNnFZ2cEdvbwqEjjQYVVHYVNUVldW97aRXdpPHPbyqGjkjbcrA9walrJ3vruaK1tDS0RsGYs2FCg89utHhXxHo/ijTDqWh3i3dqJWiLhSMMvUYP4VU8K6np15f6hZWt7BPcWhVbiJHBaInOAw7VtWNnZ2MHkWNrBaxbi2yGMIuT1OB3NVZJNSWorttNPQnpGClSGUEemM15x8RdP1W98c6EL7xhBoegeajQQRTGK4uboHhM9GUj/APVXpFVOmoRjK97kwqc0pK2xzHhnxNH4p8OXd/Hpt/p4iuHt/LvI9jttI+YD0/8Ar1Fc3ENrbS3VxKsUMSF5HY4CqBkkn6VgfGDUtJ0DxF4b1rU9a1aB/Na3isLRsxz7sAvIuegyPXtVvxzE03gzXIV27msJ1G5gozsPUngVpOkm4ySspf5/iZxqNKUXq4/5F7SdSsdW06HUNNuo7q0mGY5YzlWwcf0q1XEfAqJofhbpCsUJIlb5GDDBkY9u/tXb1nXpqnVlBbJtF0ZudOMn1SNDQv8Aj5k/3P61z/xU+Itn4BfSRdabc3wv5XUiAjciqBkgHqeRx9a6DQv+PmT/AHP60eMZrOy8OX+q3UcRNhbSzxyMo3RsEPKnB2n3FOhy+0XOrrsFbm5Hyuz7l3R7+LVNJtNShjljiuoUmRJU2uoYZAYdjzXN2vjqCT4kXHgm40fUbeZIvMgunj/czKFyxB7Dtn1Bqh+z++oTfCvSrrUrq5up7gyS+ZPN5rFS5xyecex6VB8bfE2h2fhjV/Ds2pXFvq9xpjz28dsrebtB4II6DI556A1vGgvbyo2v09NdzGVZ+xjVvbr6+RZ8dDwnY2yaDqgs7Ky1U/Z0t1Xy1lduSBt6EnvUemeHPD+mXVnJZ6dbRXVlbfZ7eTrIkXpk89zz71x3wqnm1r4U2N/qWm/2tfaeZmsjcyCR5XQkqQx5U87efSqTalpMfjfSfFHiTUj4f19dMk8/SJGyhX5tu5+i564Iz0rV4eacqak9L363fotdVuzNV4tRqOK1tbpZev5I0vHEz3vjvTH8NzPfa/o7L9psDcmOJbeTq7DoSMjv3GRXd2Gr6XN4jbRor6F9QgCSS24b50UkYJH4j8683+EWraT4q8Tal4q+0Nb65LCILjT1k3RrEpAWQcAnOB+OfWu41m48P+GPtfi2+toIZkjUTXCqPNlUfdQE9ScYAqcRDlkqLTulb5v9N7WKoT5ousmrN3+X+e1z0GiuP0/4leEboaRHJqQtbzVgn2ezmXEylvuh1GduexPByK7CuKdKdP4lY6oVIz+F3CsnXv8AWRfQ1rVhape2d1dNBbXUE0tuSk6RyBmjbrhgOh+tTZl3KF1H59tJb+a8fmIyhkOGXIxke4rO8J6N/YGhQaWdQu9Q8osfPuW3SNk55Ptms3UfC1xffEPTvE8mqyrbWNu0cdmuQC5zlic4I5/QVp+G/EGkeI7Sa60a8W6hhmaGRgpGHHbn6itpRap+67rRvTZ6mKac/eVn013Wgat4hg0XW9Es5bK9uG1K7ECPBFuWM5HLnsOf5+ld5XO2Z/0qL/fH86k8WXHii3udJXw5p9ndwyXYXUGnl2GKDuy+p6+v0qElO0Vo/Uttxu3qb1YvizwxovieC0i1q0+0LZ3C3UA3ldsi9Dwea2qRvun6VMZSg+aLsypRUlaS0OYqtf6dp+oGH7dY2915L+ZF5sYbY3qM9DVmsbxfoC+ItMjsm1K+0/y50m8y0k2Mdv8ACT6U6duZXdvMU78rsria7NrOmtp48N6JbXnnXyC7XcIhHGT80nHU+9ehV4t8GfHEviKe80/Wr+1Oqx3snkQIu1jCuOcd8HNe01riKcqMvZzWq69zKhUjVjzxej/AKztQ1rSrPUrbSbrULeG+vFY20DuA8oUc4HeovFfiPR/C2lf2prl2LW081Yt5Ut8zdBgc+v5VwvxGs9P8YN4Y17w9pkfiH7Lqahru0vRH5EYOWyw6jIHHb8aKFHnacrqLvr5289ArVeVNR1fY6iig0Vzm4+1Ia6jCkEiRQQD05qTwhqnhbWbnVb7w79kknS5MF/LFDtZpF/vHALexrh9P0DUdJ8fTnSrWR9J1zdJqV3JdnzIJeQoiXt19/wBK7nwB4VsvB3h5NHsp5rgCR5ZJ5seZIzHJLEDn0/CumUKcIO0rt2t+t/68zCMpykrxsle/6W/ryOgrJu9OsLG3uprOyt7eS6lEk7RRhTK/95iOprAv/CeuaqfE9vd+MbxbHVfLWyS2UI9iF5YKw65xg+1W9V1rQdA0+00LUPENsLyOFFAurhRNIFXl2+oGc1Lp6Wg7vsrlKet5Ky87FePU9Pl1SXSo72B76FBJJbhwXRT0JHpXJeF9W0u6+JOvW9v4pub242qp02SMrHAU4YoTw3PXHr3pfFUk1vZf8JZ4F0Gy1nVL5RE91G+SYcH5hg/NggflWR8EtF1R1u/FviMbtUvSYlEtoIpYwpO45AGQ3HbtXTCjCNGdRvpa2l7+nbTyOedWUqsYJed9bW9e/wB56/oX+uk/3R/OtauN07w8tx43tvEn9qX8ZtLVofsaSYgk3Z+Zh3PP6D0rsq4ZJK1mdcW3e6CvIPj14v1rw/4k8M2Ol3VvDDcyFp1dQS43quDnouCeRzXoEOo+Im8c3GmPoiJoSWiyRaj5wJeUnlNv5/l714R8ZV8Tw6x4Xh8SSaVc64byZraSAssYiMiCIOD6Nkk+nFcWaRnTwzlGaTvHr3fl+J9DwpClXzSNOrT542no1ppF9/wPW/EOv6ToCWz6tdrbLdTi3hJUnc56Dj+dagyDWRotlfXGhWMfimGwvNTiw8pSINGJAThlz0IGORXnPjv4r31v4jk8O+DrGDVLkr5QmUM5WfJBAUcNjHrjP0r1qWFlXlyU1dq930PlqmJjRjz1Ho9l1PWfiD8QPDfgizWXWLsm4lUmC1iG6WXHoOw9zgV5Ba6R47+Mmuw6hryXmjeDnJaOGOQLlR935Ty5J/iIwO1aHw++D9npOPFnxLv7eaXHmG2uZf3UTMeDI5OGOT93pk9694i2eUvlbdmBt29MdsV1Sq0sHpQ96X83Ren+ZzqnVxWtb3Y/y9X6/wCRwnhix8KabYPYeEPsbWUDmOYwSCQmUfe3tyS31rVGBgAAD2rgL3wZP4JvLnULLxjHpmkvqv8AaF5HLbqqeW3HlA/p27eldJJfa7J4psYrKxtZ/D81qZJb0S/OH6qFHcHj8/auWtTUpOUZXT6v/g9TppVHGKjKNn2X/A6Gt4Bk8SPqWuLrdtZRWazqNOaB8s8fPL+h6frXW1l6D/y2/wCA/wBa1K5py5ne1jeMeVWvc5n4k6CviLw8lg2pXunhbmOXzbR9rnafuk+n/wBamgYAHJx3Nbetf8eX/AhWJQ5txUeiBRSbl1Oisf8Ajzh/3B/Kpq5vwfquuX2oarZ6noL6fZ2ciJZXJlDC7TH3gO3b866SicXF2YRkpK6CjIzjPNFYNl4XtbXxtfeKlvb57i8t0t3t3mzAgXHKr2PH6n1oiou92Em9LI3qKKKkoKKKKACiiigAri/jho9nrXwq8R2981x5EWm3M5jimaMSFYXIV9pBZc4JXocDORxXaVBqFxaWthPcahLDDaRxs08kzAIqAfMWJ4xjrmgDxHxva6ZM/h69vvEmiadPY+EzJbWmr6StzDLnyyzKXIXPyKpVfnwe2a9g8HXlxqHhHR7+708adcXFjDLLaAYEDMgJjx2wTj8KXVZtAXSotT1RtOFhBsliuLgJ5cecBWUngdRgj1rUoA5/xBZ+MZ7/AH6Hruj2NpsA8q60x533dzuEyDHTjFcxpNt4kt/jJp3/AAkGrabf58P3nlfZLFrfb/pFtnO6R89vSvR65C+/5LLpP/Yv3v8A6UW1AHX1Fef8esv+4f5VLUV5/wAek3+4f5UAebeFlbTfEur6PY+FhpWmqVuEvY2+S6kbG7j/AD07Vv6haWuoWU1lewpPbToUljccMp6g1PRWk6jlLm6/1qRCCjHl6FfTbG002wgsLC3S3tYECRRJ0UelWKKKhtt3ZSSSsiXwnpGl2Gpajf2djBBdXpVrmVFw0pGcE/ma29SglutOubWG5e1lliZEnQZaMkYDDPcdapaD9+b6D+tatNybd2wUUlZHMaP4PtU0LR7LxHN/wkV7pT+bDfXcfz+ZkkN1PTgck9BXT0UU51JTd5MUYRirJHCeOv7HufHOhWOoeFbnUbpYZJrbUvK3Q2pHZj0zwOvTil8VpHJ4X1aOYyCNrKYOY0DsBsOcKep9q7HUyBYy5IHFc1fWsF9ZT2V0nmQTxtFIucblYYIz9DV+01j5f5kez0l5nJfCKTTrP4Z6L5U7R27KwR7lFiZmLntnHJ6cnNdnXI+IPBGlS+B49B07To5f7P8A32nRTTMFEwyRuYHJGSc10OgtqjaLaNrawJqRiH2lYDlA/fFXiHCbdSL3b/4BFBSglTktkjd0L/j5k/3P61p3kRntJoQUBkjZQXQMoyMcg9R7VyXhDWby78X6tpMui3dtbWcSGK9f/V3G7GQv0/ziug0/XtH1DWL7R7PUIJr+w2/aoFb5ot3TNZOnOL28zVTi+vkU/AOl6zo3hi307XdSg1G8iZv3sMIiQJn5VCgAcD2rR1GzsSZNRm02G5uYoHRW8lWlKEZKKTzg+nQ1dopSm5Scu4KCUVHsefeCrqyvPDVrPp/h2bw9bncFsZYhGyYY5OB69c1Pq3h/Q9XdpNT0mzu5Hj8ovLEC2zOcbuore1dla9bawOAAcHoap05VHzuUdP67ijTXIoy1OQ+H9vocN/q9vpPhOTRGsZvsvnyRY+0rknKseSM8/iK2PFHhfSfFlva6frMczwRXKTKscm3LDjB9Rgmrur2Y1LSrrT2nmgW4iaLzYmw6ZGMqexpPCmmLo2m6fpaXVxdLbBYxNO25356k1pKs3L2sW1L5/fciNJKPs2rr+uhsnwx4ah1uTxE+kWI1HYoa6dAWUIMAgnhcAdRg4rXgmhnhSaCVJY3GUdGBDD1B71Dq1ha6pplzpt9H5ltdRNFKmSNysMEZFczaeAtLs7zw5Npd/qFnaaEjxwWkVwTFKG6789eSalOM178nf7+hTTi/dirHXO6Jjeyrk4GTjJ9K86vodL8P/EVrHS/DN2kuuRteXupR5MO9SeGyeD1PGPvD1rqfF/hXS/FKaemqNcgWF2l3D5MxTLr0zjqKsa79+IexojOMY977rb09QlFyl6bfr6GZVXTdO0/TIXh06ygtI3kMjrCgUMx6k471aorK7tY0styW0/4+4f8AfH866OuZtpol1C3haVFldgVQsNzAHnA7101IYUjfdP0paRvun6UAcxRRRQBVtdJ0uPWU1OPTrVL3Hl+esQD7SckZFdlXNQf66P8A3h/Oulptt7iSS2IL+zs7+3NvfWtvdQkgmOaMOuR0ODxXM3OoeDvh/pun6dDHFp1rqV2YbaO3jZlaV+pOM47cmrWj+FVsNS1+7m1jUb2PWX3GCaU7LcYIKx+nX9BWLofhfU/DOp6ToOkWtpceEraCWWWW8k8y6S4JYqVJ4HUdB610wULOLldb22vp+aem2phNz0ajr9/X8vnoatFFMniSeCSCQEpIpRgDjgjB5rlOgyrfW7xvG1npEGkSz6dJD5rakjgxI4P3D7/j36V6AeleZ/DjwTpfguS4i0u5vJUup0crO+QgB4AA+p5716ZW1b2fNant37mVLn5bz3/IwvBfhbT/AAnp9xY6bNeSx3F09y5uZjIwZsZAPYcVk+LPAvhK9v7rxFe6DBealLGEd3JO4BcYC5xnHGa7Oqes/wDHif8AeFL29TmcuZ3Y/ZQ5VG2iPD/hfrd7e+JdR0AQzaDZw2H+h6S9qQ1rzjzN5HJJJPPXPtXfeEtMv9H0OKx1LWJ9XuUZi11MuGYE5A/CtXau8vtXeRgtjkj0zWP4S1i/1m0uptQ0O60h4bl4UjnOTIo6OPY1tWquteUVZaX23/P+tTKlTVK0ZO71/rt/Whpava6/eaFe2/hjULfT9VYJ5M88e9FG4buMHqMjoa6qzWdLOFLqRZLhY1ErqMBmxyQOwzWboX+uk/3R/Oteubm93lN+X3uYK8K/aZ/ceKvB19NC32aKc+ZJtGOHQkZ69ATg8V2HxU+LGleBr2DTfsM+p6hPGWWKF1AQ5wA56jPsDXnGoeEfFfjvVLDxP441G10myuZB9k0uVisiRZGUAwMFgOp55/Csswy+rUwnM1o2rapX1V7Hr8N5rQwmZpzeynfRu14tLbzIr3xH4q+Kd1c6T4Sjk0bSbeUO+oPI6NIvTaSvTOc7RzxzXoXgXwLoPhGINYW/mXzRhJ7yQkySHvjP3QT2FdHa29vawLb2sEcEKfdjjUKo/AVKOtd9fFuUfZ01yw7d/V9T5+jhVGXtKj5pd+3p2NXxLoOk+JNHk0nWrNLuzlKs0bEjJByDkc9av28MVvbx28KCOKNAiKOiqBgCn0Vy8zty30OrlV721OZ8YabYaukun6nax3VrKi74pBw2DkfrUUEUVvBHBBGscUahERRgKoGAB+FaGs/8fv8AwEVSpczta+gWV7mpoP8Ay2/4D/WtSsvQf+W3/Af61qUhlLWv+PL/AIEKxK0/FkVxcaDcwWdz9luJEKxTbd3lsQcNjvg1zfhmz1Gw0K0s9W1H+0r6JMTXOzb5hz1x9OPwquVct7/Im75rWOzsf+POH/cH8qmqGx/484f9wfyqapKCiiigAooooAKKKKACiiigArjfjXoun658LvENvqNsbqOHTrmeOLcwVpFhcrkA/Ng84ORkA44FdlSOyojO7BVUZJJwAKAPn/42W/ia9+G1tH/wjk+oaDZaFbzxtDcxLuvPlAaRGYMRGoBUAHLNk/dFe+Wcks1pDLPbtbSugZ4WYMY2I5UkEg46ccUkt1axCMy3ESCUgR7nA3k+nrU1AHPeINL8U3l/52j+KbfTLbYB5D6YJzu7nd5i/liuZ0iw16y+Mmn/ANt6/Dqu7w/eeX5diLfZ/pFtno7Z/SvR65C+/wCSy6T/ANi/e/8ApRbUAdfUV5/x6Tf7h/lUtRXn/HpN/uH+VAHOUUUUAFFFFAFfwVqesXGt67b6loxsbC0ZBaXRkyLlcHLY7Y/rW34V8RaP4o0r+1NDvFu7TzGi3hSvzL1GCAaNC+/N9B/Wr1jZ2dhB9nsbWC1h3FvLhjCLk8k4FaSlBp6Wenp5kKMk1rdamR4q/wCEq+36P/wjg0/7L9qH9p/ac7vJ/wBjHfr+lb1FUfEFreXuhX9np94bK7nt5I4LgDPlOVIVvwPNK/NaO39dQty3e5zXxEsvDviK5sfD+oazLbajBIuoQW1vc+XJIEOMkd16/lXP+Ktc8QWV5qVtZ6OEs4dKluo9UlkHlLMoJCkf5/KoNH+HvirTbnQNW1PxHZ397p4nS+uJIC800Ln5Y1kbkgc8nB5P0rZ8WeIdC8P2Kya9dRww3G6NEdS3mnGSoXvx/OutqMZxhD3/AL979PuOZNuMpy9z7trGD4Tm13xZ8JraWTWltNVvYWxfW6A7MOccDjOBg4rr9MgmtdOtra5umupoolSSdhgysBgsR2z1ql4Rv9L1Tw5ZX2iwfZ9PlT9zF5Xl7ACRjb25zTvFDa0mg3TeHY7aXVAB5C3BwhORnP4ZrKq3Ko4W5Vd/L/hjWmlGCle+n3l/QPEOkv4vn8Nrdg6nHbCdoNp4Qkc56dxxXQWulabaajdajbWFtDeXe37ROkYDy46bj3rjvhte6nf67qf9seGV026tY44RejBF0OrbDjO0Hp16jvW/4l8UWmhaxoumXFnfTyavcGCJ4ItyRkAcuew5/n6UpU2pckN7a638+g41E488u/b5G9XKyaXr1hqviPWX8RSXFnc2n+g2TRALauqH5ge/P866qs/xNa/bfDmpWf2Nb3zrWSP7Mz7BNlSNm7tnpms6crO3cupG6v2PIP2erWdfBE2qXklzJeajeSSzSTOTvwcBhn15571JrmpajbfGixtbTV/MhfSpHfSy7DewDFSBjG4kDnOeDXR/DvSG0TwdYWUmijRpirSTWguDNscsedx9QAcdqZe61o0PjddLbS5ZtYSwe4juFtgf3YzlA/qcdOld06vNiaskr3v2/rTyOOFPloU4t22H/D/Utc1bw1FfeItMGm3zyODAARhQflODyK6S1/4+Yv8AfH86xfCWsya/oUOqS6Zd6a0rMDb3K4dcHGfoaPE19r1hbWs3h7R01W6a6jR4mlCBYyeWzXHODlVcbJa7dF8zqhJRpKV76fNnd3ESz28kLFgsiFSVOCARjg9jWR4K8N2fhPw/FothcXc8ETMwe5l8xyWOTzW1RWanJRcb6F8q5ua2oVk67/rIvoaj8a+JdP8ACegS61qaXD20bqhEERd8scDgUuqzJcR2s8e7ZJHvXIwcHBHHahwkoqVtA5lzct9Tl4/FXhuTVv7Jj1uxa/8AOMH2cSjf5gGSuPWtmsePwr4bj1UasmiWK34lM32gR/P5h6tn1rYqqns9OS/zFDn157fIzm8O6Te+LtM8Q3FuzajYgxwSCQgKrHnI6Hqfzrua5y0/4+4f98fzro6mUpStd7FKKV7LcCQASeAOtVNN1LT9Vsjd6beQXlvlk8yGQOu4cEZFWnVXQoyhlYYIPcVm+HdB0fw3pZ03Q7CKxtN7SeVHnG5up5oXLyu+4nzXXYyqzPFWo3ulaDc3+naXLqt1EBstYjhnyQD+Q5rTooi0mm1cck2mk7DNMlknhtZpoGt5JFRniY5MZOCVPuOldXXNQf66P/eH866WpY0FNk/1bfQ1y3g628bw+JNek8S3tjPpUkwOmJCuHRMng/hjrnnNdTJ/q2+hq6kOR2vf0IhLmV7WOUvITcWc1uJpITLGyCSM4ZMjGR7iuX8EjVtJv5PCtza6jd2VjAJI9Yunz9oZjkrj2zjqfu11tFONS0XFrR/1cJQvJSvsc/bXHi1viTHbfYrVPDKQK32gnMjynHA54we2OnNdVpuvXl34z1LQZNBvre1s4Ukj1Bx+5nLYyq+4z+h6VgahdeIIfE+iwaZpkFzps0pF/cPLtaAcYIHeu9q5yVleK26fm/MiMXd2b3/pLyKms6lZaPpVzqmozrBaW0ZkmkIJCqOp45rldH1/WNeub+4/s+2Hht44ZdKv45ctchh82V6rj3AxXSeKNPn1bw7qGmW1wlvNdW7xJK8QkVCRgEqeD9K5Hw74S1vQCtzqPimfUYFsIbUWQgWOBHXGXUDgdPQdTmnTVP2Um373z/D/AIIpup7RJLQ1z0461ynw+07xZayape+LNSWea7uMwWsTbo4EGcbT2z6e3rWja+I7K/13VfD9iZP7S0+IM/mRkR5YfL83fkjNcNo3xKvdGbXLPx79giu9LMYVbIlnmZ8naBnHTHORjvWtGhWlCUYx109bdLfgZ1a1JSjKT7+nzPYNLnhtVuLi5mSGGOPc8jsFVQOpJPSvGviV8VtY8TaonhX4X/abl5AyXF1BEdzH/pm38KjnLn8D3rEW18ffGiWf7GV0Tw6g/drMzCOc543YH7w5HpgfWva/hL4Kg8D+EoNMYWst+xZ7u5iTHmsSSBk8kAYA+nSuqNKjglzVLSn/AC9F6nPKpVxb5ad4w79X6HI/Cb4Np4b1U6/4kvINW1GRFdUeLd5E2clw5J3MOBnFUP2l00y61zwbZXMyLO16d4ZmAEJZQTwOOQBnrXrniWyvtR0C9sdN1F9NvJoikN0qbjEx/ixXhvxstbqx8U/Dyx1DU1vbqDYk1y0WHkYSplyAOh9K8TN8ZOVF1qlpO6VmtN16H1fCWAhLHxoQcoLlm7xdn8L6679dNj1vGOB0FKOtDfeP1oHWtDxzp6pa82pLot42jJA+oiFvsqzkiMyY+XdjtmrtFNOzuJq6scM2rzWcGj2viy6sLTXb2IIYY5MLJKOoTPXtWjWN40vdBk+Iuj6PqGkyXOo+S1zZ3Jh3JBjOfm7Hj+XtWzWlWNrO1r6+W/Qim91e9tP+HOdOk/EDUxrtvaeIrLSYXuYH06aGHfIsYzvV8+vH5ehr0iMMsaq7b2AALYxk+tZug/8ALb/gP9a1KU6rmkrLTyHCmotu7OY+JFt4iutDgTw1qFrY3Iuo2le4j3Bohnco9+lJW3rX/Hl/wIViVLleKj2Go2bZuaddWzqtolxE1xHErPEHBZQRwSOoq5WDonhnRbPXrjxPb2mzVb62SG4m3k7lUDAxnA6D8q3qJcv2QjzfaCisHwbrWqa0moNqfh+60Y2148EInYHz0HSQex/ya3qJwcHysIyUldBRRRUlBXOfEvxhpvgPwTqPirVY5pbeyRcQwrmSZ2YKiKPUsQPxro64T4++HdQ8U/CrV9H0jTjf6nJ5UllGJ1hKzJIro+5vl+UqDg9cY70AcjD8S/jNcRJND8BLsRuAyiXX7dHwemVIyD7GvTvA+pa5q/hm11DxH4fPh/U5C/naeblZzFhyF+deDlQG9s4ryvTvGX7RMVnFFf8Awj0K5ulQCSWLxDHGrtjkhSDj6ZNeqeB77xDqPhm1vPFWiQ6Jq7l/PsoroXCx4chcOAAcqAfbOKANuuL+OGkwax8KvEdvc3F3FDFptzMy28xi83bC5CORyVzgkAjOMHjIPaU2aOOaF4Zo0kidSro4yrKeoIPUUAeK/Emz8P6j4CtreSbRI/ESeF1eBtWDFI7YoPMeH+FZchcOOVO0njg+s+Err7d4V0i9EVzEJ7KGTZcnMq7kBw57tzz71LqGkaPfpbLqGmWF0tswa3E8COImHQpkfKfpV6gDnvECeNW1DOg3Ggx2ewcXkcrSbu/KnGOlcxpC+KF+Mmn/APCRzaRJ/wAU/eeV9hSRcf6RbZ3byfavSK5C+/5LLpP/AGL97/6UW1AHX1Fef8ek3+4f5VLUV5/x6Tf7h/lQByy3dq141mtzCblUDtCHG8Ke+OuKzNZ8PW+qa7pWrS3t7DJpjs8cUMu2OXP98d6lTQtHh8RyeIltUTVJoRbvOWOWTjAxnHYflWpWnNyNOD6f8ORy8ytNf10Ib97iOxuJLOFZ7lYmaGIttDuBwue2TWX4Kv8AXNS0GO68RaSNKvy7K0AbPyg8N7Z9K2qKSkuVxt8x8r5r3+RD8PNQ1q+udYXV9F/s1Le48u1bzN32iPn5/b/69ddXB/DrVvEV94u8TWOqaULXTbOSNbGfYQZgd2Tk8N0B46ZrvKqtHlnsltt6E0pXjv33Ciig9KyNDj/ide6xZwaSNK1bSdPWa+SO5F8cGeM/wR+rVV8SWUd1pssq6fa3l5bI8tmtwoIWYKdpBPTnvWP8d7eyMvhXWtRu2bTrPU1zbR2nnGaRvunI+6Bg/n3rodXitLjS7q31BlS0miaOYs+wbGGDz24NdclywpyXn08/xOZPmnOL8vy/Awvhjb65beDLNfEV19o1BizscqQik/KuV4OB6etdNWX4U07S9J8P2mn6K4fT4VIhYS+ZkEkk7u/JNalY1pc1SUu79PwNaUeWnFeXqaGh/wDHy/8Auf1qHTfFujX/AIk1fQIZZVvNJRXui8ZVAGGchjwcVka3Y+I9QsRD4Y1iHSr0So7zSxbw0YPzLjB6/wCcdaueM9Dt9S1LRJ5PEEukNDeBniiZVGocf6ps/eGM8c8E8VVOEGvee/4eunUmpKafurb8Ta0DWdL17TU1LR76G9tHYqssTZUkHBFZVto2rQ+Idd1DUfEcs2kXsCpb2YQJ9kwuGYP+Zz/hWxo+l6bo1gljpVlBZWqklYoUCqCTknArG+Jul61rXgy+0vQbuztbm5Xy5HugShiPDjjoSM80QcfacsXZPTXtf+tgmnyc0ldrt3MnwtpGm6HoNtp2k6pPqlogZkuZpxMz5Yk/MOMA1oyOscbSNwqKWJx2HJrgPgDb3Fj4BWwuraa3lhu5uJF271J4ZfVff611F9q2o2/iuy0qPRJ5tPngeSbUQ2I4GGcKf0/OrxFJ+3nG97X17k0Ki9jGVrXscVdR/wDCUQ3Hi7wp41u9Ikv3SzVb0bYl2HDBFb+I8Ecevrx6F4Ssr7T9N0+x1LUW1K7i2rLdMu0yHPXH6VyPxI8Kt410rRk0W609YLW/Fwz9VK9G27eM5rudMura7nV7W4inVZtjNG4YBgeQcdxV4iopU4pPvpbVW0WttSKEHGo2/vvo++g/RvGWn3w16S7tbvSrbRbhoZ7i9Ty43A6up/u8fqPWugsLu2v7KG9s547i2nQSRSxtlXU9CDXPafqH/CU3PiHw/rPhm6t7C1kFuHulzFeoQcsvtwPzFdBp1na6dYQWNjbpb20CCOKJBhUUdAKwqxitLWf39Dam5Prdf8EyvHOqano/hya+0jQpdculdFW0jbBYFgCfw60/VXeSO1kkiMTtHuaMnJUnGR+FbNYfi2aW3tGngt2uZY4XdIVODIwGQo+vSoumlG2pdmm3cp0Vm+F7++1TQbW/1LS5dLupVJktZDlozkjn6jn8a0qUouLcX0HGSkk0S2n/AB9w/wC+P51e8XQa3c+HbyDw5eW9nqrpi3mnTciHIzkc9s9jVG0/4+4f98fzro6UZcrTCSumitpaXkemWseoTRzXiwotxJGu1XkAG4gdgTmrDfdP0paSQZRgehBobuwSsjz3wvF4gSbU31vULK8he6JsRbrjy4v7re//ANenNea9/wAJiliNJiOhm1Ltfeb8wlz9zbTvCfh3TfDGmPp+lLMIHmedvNkLnc3Xk9uBWvWs5x520rr0t87IzhCXKk3Z/ecb8Pr3xtceLdag8Q2Ij0qO5P2GZkCMRu4VQPvLt5z6161XNQ/66P8A3h/OulqatRVJcySXoOnBwja9/UKbJ/q2+hqjpuuaPqV7eWOn6naXVzZNsuYopQzQtzwwHToavSf6tvoahxadmi009UczQelY13qGtR+LLLToNFM2lSwM89/5mPKcZwu334/P2rZpyi42v1EpJ3OP8N+FtZXxFpupeIPFtxe3lncStHBABHFJE5GAy8Zx9PQZ4r1ivNtNs/DOqfEM6za3Yn1vTEFpNHHPkRKxJwy+vJr0mtcRNyav27WsZ0YqKdu/e4VT1n/jxP8AvCk1zVtO0TS59T1W7itbSBSzySHAA9vU+1eA+LviN4k+Jl7c+FPAdi0OmMAtxeyZVyhONx/55qfzPt0q8NhKle7WkVu3siMRioUdHq3surKfxM8a2unePDceFbm8vtcWA2Lwp81spPRgo/1jjJ47EfhVr4e/C++1C+TxR49uHvLqXEi2U3zbgRx5ufTsvb9K6j4ZfDPS/CBh1GR2utZ8opJLn92hJ52DH4Z69fWtnxV4lmstNik8O29rrd9LcCFLVLpVLAH5yPUr3HvXfPFJJUcL6OT3f+SOKGGbftsT68vT/gs7Pw7HHEWiijSONECoiKAqj0AHStmuL+z+KJvEWkzaPfWdtpsbE6pDMm55VI4CHHB6+lRal4o13wrBr+s+LrGJ9Hguo00waepkmeNjjLjP09O/tXmRouduVpt9Ou9j0ZVVD4lZd+m1za0aDxQni3V5tS1Cxm0R1j/s+3iQiWI4+bef/wBf4V5T+01C83irwatjLbQ6iZn8uSZzgEMhTI9N3f3r1TQPDWm2XiLUvFNrLfG51iOMzRzSkooUcbVP3T/L2rzr482+hyePfBrald3sNx5+ESKAOjDzFIySRj5sDjPFcmYVlThzqMZW5dJLTotr9PzPb4cw7rYvkc5w0nrB+98Lemj0fXTb7zqfCdxrl1oUM/iOwhsNSYt5sET7lAB4OcnqPern9oWI1QaYbyD7cY/NFvvHmFM/ex1xU6yxPLJGsiM6H51DAlc+o7VS/sXSjr668bGI6msXki553BPT0/rXS3Fybkren9bHipSUUk7+v9bnb0khYIxRQzYO0E4BNLSOyqpZmCqBkkngCszQ8x1aw8SeKvBF9YeKrNdJ1ObeEjsbnGQpzH83OM4wfar3gj+2R4WsU1+0S11COPy5I1l8zheFJbnJIAJ5610F7dW17Il1Z3EVxA6ApJE4ZW69CKqzTQwhTNLHGGYKu9gMk9AM963nVcouFra39DGNNJqd+lvU19B/5bf8B/rUfjSPxDN4cuo/CtxaQasdvkSXK5jHzDdn8M1JoP8Ay2/4D/WtSsoy5ZJmslzJozL0XC6NAt40bXIVPOaMYUvj5iM9s5rkdZ1TVLPX9JsbPQ5r2zu2YXV2jYW1A6Eiu01r/jy/4EKxKcZJO7VxSi2rJ2Oisf8Ajzh/3B/Kpqhsf+POH/cH8qmqCgqD7Za/bTY/aYftQTzDDvG/b03Y6496yPEejavqOuaJfaf4gm061sZzJd2qRhhdqQPlJ7d/z9aX/hFNCXxofGBtiNXa3+zecZDjZ/u9M44rVRha7fT8fMzcp30X/DG7RRRWRoFcB+0H4m1Xwl8KNV1bRJUg1FmhtYLh13LbtNKkXmkdMLv3c8cV39eb+N/G3w91bwr400rxHHd3elaOVstahNjMeZDhQmBl+edyZxgGgDmD+zroz2X2p/H3jpteKb/7WGsPu83rvCfd25/h9OM1137PPiTVvFPwp07UdcuI7vUIZriymu4xhbowTPF5wxx8wQH6k183f258N/s/9kr8a/isPD+Nn9n/ANnz7vL/AOefneVu244+lfUvweuvCl38ONHbwRbyW/h+OJobOOSB4mCoxU5VwGzuBOT1znvQB1tcb8a7K8vfhd4gW01i90ow6dcTPLaELK6rC52BiDtBOMkc4HBHWuyqG+tbe+sp7O8hSe2njaKaNxlXRhhlI9CCRQB5F46tdMv/AA94fhlfU9U8Q3uirBpOmQXrwokhRS125UgqEyuZGJx0A3Ng+raDb3VnodhaX12b26hto457gjHnOqgM/wCJBP41ja74B8G65cwXWreHrG6mt7dbaGR1OUiByEBB+7ntXQ2dvBZ2kNpbRrFBCgjjReiqBgAfhQBia/L40S/xoNjoE9nsHzXt7LFJu78JEwx071zGkyeJ3+Mun/8ACRWmkW//ABT955X2C6klz/pFtndvjTHbpmvR65C+/wCSy6T/ANi/e/8ApRbUAdfUV5/x6Tf7h/lUtRXn/HpN/uH+VAHCeKPDem+I47KPUTcAWdytzF5MpT516Zx1Fal1cQ21vJc3MqQwxqXkkc4VQOpJ7Cs/xF4g0nw/FayatdC3W6nWCElSdznoOP51d1KytdQsZ7C+gWe2nQxyxt0ZT1Fa+9yx5r8vT9bGfu3ly7/1a460uILu2jurWaOeCVQ0ckbblYHuCOtS5GRkgVW0uystMsYNN0+FILe3QLHEp+4v8653xT4D0vxF4hs9bvL7UoprUIEjgn2xna24EjHXPpRCNNyak7L0uEnNRVldm74F1TV49S1C18ULpti0t0Y9KSOcF7iIZOcE8np/hXbVysPh3RdX1mz1XUbBJ7zTH8yzlJIMTHqcA4PQda6HVJLuPTbqTT4UuLtImMMTttDuB8qk9snFE3GbTjo/wCClFO+v5lmoNRtIb/T7ixuN/k3ETRPsYq21hg4I6HmqHhC51q88N2Vz4isYbDVHQm4t4n3KhycYP0wfxrWqGnCVuxSalG/c5/RtD03wx4Tg8P6e8ht7ZD5Qnk3uQWyTn6n8KwPGWkQ694X1DSprcXImhOyIyFAzjlAWHQbgK0fFPgvS9S8VWHi6a4vY7/TojHGkc2I5F54Ze/3j0xnvWf4yne28IazcRu0bx2MzKyttIIQ4IPY+9bJ3qRlGV5PX53MmkoSjJaL8rFL4aaVc6J4I07TLyxisbiFW8yCKQyKpLE5ye5zmujrzf4UeLLGDwZ4X0/Vr6eTUdT82O3MhaQuVcj5mxx2HNekU8XCca0ufu/nqLDThKlHl7L8jQ0L/AI+ZP9z+tZXjTwRb+KPE3h3WLq/ljj0S4adbYICsrHBGT1HKj1rV0L/j5k/3P61S8beMtO8J3OkRajb3Lpqd19nWWNRshOPvOSeBz+h9Kig6in+731/LX8C6yhyfvNibxn4bHiSLT0Orahp32K8S6zaS7PN2/wADeorQ1W1tdc0G8sfOV7e8gkhLo2RhgVJBBqh4o8RaLp0EFjd3MMlzqkbx2NsJMNdtt+4p7ZyAD7iub8D58K/BqS8t/D8miS2ttcXP2C9uS21xub5nIyAcDsOK0jCbpp+enz/4KIcoKbXlr/XzOa8NfDe48H6fcfYtZFz4k+wNbwzSMfIjUsSnycnj1/Sui0m+j8i28N+INSsbnXZLPddQRHHmL0ZgOuK5P4YeINJ8ZeKLvxL9gvLfXWsIor11cm0PPRM9+F4Pv9a6S+t71fiHp93b+G7Oa2e0eO41UsBLD1wgHoePzNdGJ53VlGs/etfotbbehhh+RU4ypLTbq9O/qanhzRNN8O6THpWkW/2e0jLMqbi3JOTyad4T8P6R4e3W2j2gtop7nz5FDE5diMnmqXhrxTpXiC/1Wx09pjLpdx5Fx5ibQWyRlfUZU/lXQWv/AB8xf74/nXFUdWLcZt3e51wVOSTjay2OkorA8Y+H7rX100Wuu32k/Y7xLhzbH/Xqv/LNvY/5BqzD4l0GbU9S01NUtjdaYgkvYy+DApGct6DH5UuS8bx17+Q+ezs9P1NOdZHgkWKTy5CpCvjO044OO9cjouna3pWhWtn4g1n+2L9WkZ7rywmVLZUYHoK6jTL+y1Swhv8ATrqG7tZl3RTROGRx6giqWvf6yL6GlzNJxHZNqRykWm6wvjCbVH1ovpL2wjTT/LHySZ5fd/nrWzUc9xDBBNPLIqxwqXkbP3QBkk/hVPw7rWm+INJj1TSbkXFpISqvtI5BwQQeRTlzSXNbRabCXLF8t9Xqatp/x9w/74/nXR1xFj4g0lvGKeG1ugdTSNbhodp4TI5z07jiuks9f0e81680K11CGXUrJFe5t1PzRq3Qn9PzpOnNdPP5dx88e/kadI5AU5IGelYV/H4qPjTTpLKewXw6IHF7G6nzzJztKnpjp+vtWJ8VP+EXtbzw3rHiTUL+0a01ELZC2ZtskrDgOFB4+Xrx39auFLmko337akTqcsW7bd9Cv4q0Bdfiso21O+sPsl0lxm1k2mTb/C3tWzRRWbm2lF7ItRSbfcyfBmk6ho8U0Oo63cavJLdtMkky4MaEjCD2H9a76uag/wBdH/vD+ddLRObnJyYRioqyOa8KeH/Cela9rd9oMNsuoXUwOoeXLuKOedpGflySWx6k1i/Gb/hIWttAj8Ptqqs+qx/aWsSufKwc7s/w/p61teFLXwfb+INfl8PNZnVJbhW1YQy7nEnONwz8vfpjnNT+KfC2l+IL3Sr/AFD7T52kz/abbypSg38feA6jgV0xqKNdSm2/VeRzum5UnGNl6epTlkjjwZJEQFto3HGSegp1ZHijw5pXiS2trfVo5XjtrhbiPy5CmHXpnHaix8TaFfarqGmW2pQvdaeoa6XOBGD33HisFC8bxu+/kbudpWl8hbCTwzpfiwWkTafaazqbLK8akLLcAfxEd+/61c+IHxG8OeD41hu7n7TqUoIt7KD55HfHAOPugnAyfWvCvif460SfxtY6h4TiE+uWgNumouwEKEkgYB4YjcfmPyjPeuz8LfACxuIH1Hxhq1zeajdoXmW2cKqSMc7t/JY/hjrXqLB0qcY1cTJq626v/gbHm/W6tSUqeHSduvT/AIfcoJ4Q8VfFnU7PV/HV2fD1krGO30tQVkkUDJdFboTnG4gnjpivVtP8FeGfDMT3Wi6VFa3DQR2zygks6JjGecZ4GT1Peqni7w94L06fQfEviG9ks/7B2Q2c8tyQpPAUP/ePH888V0fii+tbHQLjUbqZY7WBPNkk6gIOSePaufE4mdWMYwuo7WSsvTz6G+Hw8KcnKWsu+7/4BlyKJI2jYkBgVJBwea8+8D/CXw/4a1QapJNPqN7FKZLZ5PlWH04HU89T+Vdtoup2Ws6Vb6pp0wmtLhd8T4IyM46H3FUPGeralo+krPpGlrql88qpHa+aELgn5iM9cCsKU60G6UHa+j6G9WFKVqkle2q6nWaF/rpP90fzqddb0h9efQF1C3bVEhE7Wu8eYI8/ex6VlLbXt/pF/a2V42nXk9sUjnVQxhcjg474NS+F/DUOlw2t7qBh1LX47Rba41Nogss4HOCfy/Ksoxhytyevb+uhcnLmSSOgrzP4veBrjxL4m8O6xDqEdumnyfvY3BO5Q6t8uO/GK67wRqmu6tpc1x4g0I6NcpcyRpCZQ++MH5Xz7/0ryv8AaO1F7fxv4NtzdzwQLN50m2baoHmINx+gzye1cGZqnTpNVldXWz811PoOGI4itjo/VZcsuWWrV9OV30ffY7TS/DulaZrmp61Zwul5qbK1yxkJDFemB2rXHWvNPCGsrefGfXo49aS8srqxjkso4rrzIyFIDEKOAev/ANfNT+NvH8QhTTfCmoQtrB1RLBvNt3dEbPzA8fr9a9meErTqKO7ste2nX02Pl4YmlGm5bK7+f/D7ntdRXdvDd2strcRiSGZGjkQ9GUjBH5Vy+g/EDQNZ8Y3XhSwlmuL+zjZriVIT5Ksp2su71B/D3q9rl94lt/E+jWml6PBdaTcF/wC0Lp5trW4A+XA75rn9jOMrS0e+uhv7WEo3Wq201MmTRLbwxoTaT4XsYolt4HNpA7naZDkjcx5wWNYo0FvFHh3Sv+E1sIk1G2lFw0VtMQiSAnHIPIxjI/Wuj8fz6tbafdz6HZxXupJEDBBI21XbPc/TNY/hnxJaatcXGmNIi6vYJH/aFumSsMjDlQ3RgDkcVcZVOV1Fvffr/wAM7/eS1T5lB7W26f8AD6HXeHpI5DcbJFcqwVtpzg88GtauU+H3hzS/D8mrSabHKjahc/aZ98hbLnPTPQV1dYTUU/dehrFyt725S1r/AI8v+BCuds7y0vFka0uYbgRuY3MbhtrDqpx0NdFrX/Hn/wADFcTbaXpPhPRtUuNH05IQfNvJYw5AkcKSeSeOn0FOKTVuvQJNp+R3tj/x5w/7g/lU1cz8L/ETeKvAum649qlq9wjbokk3hSrFev4V01KcHCTjLdBCanFSjswrmfHGh6F4iuNJ0/VtRltriG6F3aRQ3PlPKye3Vh9OlT69pevXniXRb7TtdNlp1ozm9s/KDfagRwM9sVkav4RtLz4p6d4w1DV4yLC0MVtZOoGx2JG8HOec+nWt6KjFqXNZ2e3fsZVW5Ll5b6r7u521FFFcxuFeKftDa78aNMtbuHwL4WtbrTt9s0eo294PtSkypvQwlTkHkEjICsT2Ne1157+0T4i1zwx8KNS1Hw5Otrqks1tZwXLKGFuZp0jMmDx8oYnmgDmD4p/aHOQPhL4bHoT4hQ4/8druvg7pfi3SPh9p9n451NdS8QbpZbuZW3Ku+RmVAe4VSF/CvDH8AePpPijqngNfjZ4ujuBoEWqafdO67ZHMjxyBlH8IYIeDkAmvXf2b7ma5+EWlreX1/e6hbzXNtqE17c+fI11HPIkvz913htvou0UAei1xvxqtL67+F/iD7BrN3pLw6fcTPNaYErKsLnYrHOzJxlhzjOMdR2VQ39rb39jcWN5Cs9tcRNFNGw4dGGGU+xBIoA8s+JcOpzfC7wzqVvrt9ZR29xpLTQ27BTdF7m2XEj/e24LZUY3Z5OOD6zVG70jTLzS49LubKKWyiMRSFh8qmJlaP/vllUj6VeoA57xBqXiu11DytG8M2uo2uwHzpNREJ3dxtKH881zOkXviC8+Mmn/25odvpe3w/eeX5V6J9/8ApFtnOFGK9HrkL7/ksuk/9i/e/wDpRbUAdfUV5/x6Tf7h/lUtRXn/AB6Tf7h/lQBy9zbW1yEW5t4Zwjh0EkYbaw6MM9D71j6fH4nt9U1u41C4tLuwbDaZbwrtkGAcqxPqcDvV631rS7jW7jRYb6J9Rto1kmtwfmRT0J/MfnV+tLygrNb9/v0IspO6ex5zb+FdS8R27+Jmn1Lwl4hvdiXEazeYqxxtwAvGNwAP/wCuvRVGFAJJIHU96Wiqq1pVN9lt5eXcmnSjT236mlojKpnZiAoUEk9hzWF8MYdAuW1rxF4e1281a31W9Z5POkLJC68FUBAwOfyxW9oX35voP61d0+xstOt/s+n2dvaQ7i3lwxhFyeScDvUxnaEo9ypQvJPsWKwfEN74lt9f0W30fSbe802eZl1KeSba1umBgqO/f8sd63qKmEuV3tcco3Vr2OC+Jq+HbfxD4b1LWtevLC7jneKytopSI7l2wMOoHQcc++KyNSuvEz2HiyO+02O3s4baT+zJbdw8sw8ts/Kc85x29q0/HPh261b4jaHqc2g2d1pmnW8j/bXuCskM2flGzOGGQp6evpV3W7qSx0a9vYfKMtvbvKnmvtTKqSNx7DjrXU5JRglq7fdr0/W/c51Ftzb0V/v0/rY5n4PI1x8OdCmvbY/aYo3CNPEA6fMRleOAR+ldlWJ4E1e617wlp+rXi2onuYyzi2ffHnJHB/Dp2qx4pl1qHQbmTw7a291qYA8iKdtqNyM5P0zWdZOdeSejbfotS6Vo0Yta6fPYteCdU1a88TazY3uhy2VpabVtbpnyLoHqQO2P61zX7RHg3V/Fdlocmk6euofY7phcW/m+WzxuACQc4GMc9+R71v8Aw9uvFU+t6lHr+l2dpaxxR/ZZIJt5kJHz59gfpXb1cassPWU4JXXbVbEypKvScJXs/k9zzT4beEtatte1C48S2sA07T5Uh8P2jlZhaxou0Oj/AHgSNuc8k81r/GLw3aeIvCMz3c2pBNPSS7EFnNsNwVRvkbPBBrtK85s/Hd7J4k8c6JqlvbRLodv9otTDG0rPEUJyy9GPK8D1x71cKlWrV9rHeNv0X/DkThSpU/Zy2d/8zl/2c1lX4Zws7KUe6maMDHC5A5x7g9a619M1Y+MY9XXW5F0xbUxNp3ljaZM/fzVD4Uz3N14B0y5upLR5ZVZ8W1sLdVBc4BQAAH145/Wn3Wp+JIviJa6XHpQk0Ca0aR7wKcpKM8E9B2GPfNPEOU8TVat1/pX6/iFBRjQpp36EOmeFvDnhfxHf+JVvZbafUnKSC4uAIi7tnAB7k9OtbGj+I9LvfF114et5JDf2HlyTqYyFAYjGG6HqKXxFoWkeILSK11mzS6ghlWdFZiNrr0PBrL+H15dapr2q6rHrOm6lpUl0kVmLaLDxbPvK7Yyeo9fasm1Vg5zbbS/yt+F+xaXs5KEUkn/T/TuenVmvoOivNfzNpdoZdRj8q8fyhunTGMMe/FaVc74+tPFl5pMEfhDUrTT70XKNLJcx7laLncBweenbt2rGndyte1zapZRva5p6XY6V4f0m302xhgsLGH93DGDhRk9BnuSag17/AFkX0NU/Hvg7SfGujw6ZrLXAjhnWdHt5NjBwCPfsTVrWUEYt41yQqbRk5PGO9ErNKV7t7hG6dradDk9P8LaVZanrV/H9peTWf+PtZJSyYwRhR26mpvCXh7TvC+iR6PpYlFtG7OPNfcxLHJ5rWoolWnJWb7fhogjShF3S/p7hZ21uNViuxbwi4JVDNsG8rn7u7rj2rct9L0231O41OCxt4725VVnnWMB5AOgJ6msi0/4+4f8AfH866Oo5n3KsgrnPHmn+ItQttPXw9c6bA8V7HLc/bIPMDRDqF4OG9+PqK6OoPtdq11JZrcRNcogd4g43qp6EjqBVU5OMuZLYU4qSsznq5DQ9Wub34na5p664k1pZW0YOn/ZiphkOPm34we/c9fauov5ntrCe4jt5Lh4omdYY/vSEDIUe56Vy8ni+DT/Cln4l1Pw9f2c99KkMlskG6dSSQC3Q4wOM+orWhBtOyvfRbb/0jKrJJq7tbXrsafijXb3Q77Rfs+mpdW93fJBczPOIxApIw3PXv+VdN4Q0G+0R9Ta91+81cXt41xELgAfZ1P8AyzX2H4fSuL+JVtFd6bp0M3hebxEh1GE+RHIUMXX94cdh0x055r1IdKJNKjGy3vf5f15fMIq9V36bf1/w5x3gW48LzeKvFMeh6LNY6hDdquozvAUFw+DgqSeR19Oue+a0/FPinSfD15pdjqLTCbVrj7NbeXEXG/8A2iOg5FbiPGzOFZSyn5gDyD715d8Wfi1o3hrGl6PHBrevbyiwIdy27YxliAfmycbRz9KulTlia1oxb+fl37f8MRUnHD0rykl8vPsZvxT1u90g+cmq6SmmR2cwvbCabZcXDMpCBCORn29D1rx/wv4e8SeM7F9P8NaZHo2hkKtxNKxInYHPzyYzJyThQMDjPrXZeEPhtq/ijxC/i74gxhGmIdbIDYzkABdw/hXA+7nJ716fruo3mjS6RZ6T4fkvbe4uBBKbfCJaR/3iAMY/IcV6SxEcJFUqNpT6vov835nA6EsS3Uq3jHt1/wCAvI8iv/Afhvw78T/BuiT2k97ZXqlbppWO2aTJAOB0GSOB2xX1AirGioihVUAKAOAK8c1DUNDT446Lb6npl9FqCwbNOvd58iVmzldo7gEjPr17V6N4S8P3Whz6rJc69faqL67a4jW5PFup/gX2/L6VyY2rKrCDqN3t163b2OrCU405zUFpf7rJGjrWk6brVkbHVrGC9ti6v5UyBl3A5BxUHicxQ6DctJb+fEkZLQqm7eoH3QvfPTFWdZuprHSLu8trOW9mghaSO3j+9KwGQo9z0rK07UrzV/B9pqV7pc2l3Vwgd7Sc/PEc9D/Pp3rhSly83S52Nx5rdTnPCV/BrvhKC6s7C40eKeNkjgeIRvCOVBAHHuK888J+EL/X7DRLq+v9Ytrrw9q8rCTUoyZLhNyt8vPA+XHOepr0bwjJ4kk0tm8Uw2cV/wCc+0Wzbl8vPyk8nmuF+D+pTaPo/il/FOshpNP1FjcNLc+YIVx+OATnFd9JzhGo6b1TXnvdad9ziqKMnTVTs/Laz17bHsmhf66X/dH861qw/Ct1b3sQvLWZZreaJZI5FOQynkEVuV5jVtD0E7hXg37U2japPqWh61aWEt3a26NHL5ce/a29SMgdjXuOpzzWum3Nzb2r3U0ULyRwIcNKwBIUe5PFc7p2rXmreHdL1HUtMl0a8uFYvZzP88ZB6dj0Geg61nXwscRTtPa69dNf07HdluaVMtxKrUkua0lre2qt5d+55J+zpp2lR217eDT72DWolENzJNF5cZVmLAIPXgZ/CvV4LS0gkkkhtYInlfzJGSMAu/8AeJA5PvU5JPXmgda7MViHXqup3PKw9BUaah2N+0sbK0kmltbO3gkuH8yZo4wpkb+8xHU+5purw3VxpV3b2NyLW6khdYZiufLcghWx3wcGrVZPjG91DTvCmqahpUMM17bWsksKSnCllXPP5VlG8pLuaytGLOd8NWGvaZoFnY+JtSj1HVIkImuE6MNx284GSBgZxT7+xY2l8dM8iyv7mIgXIhBO/GFZv72PeqXgXxNJ4v8ACGm6/PEkU9xERMifdDqxU49jjP40njG58Q2lhBN4etbO4dZ1N0Lh9oSAcsw9T/nBrWUZ+3cZWTv8jKMo+xUldq3zN/4e22p2ehRW2s3yX9/Giia4VNoc5POK6SuY+HOvaZ4k0h9V0mV5bV3KBnQocqSDwa6esqikpvmVmawcXFcrujP18btNdd5TccbgcEZ7iuO8KaCdE0AaTc6ldauNzlprw7mYMfunOeK3PiR4es/E3hs6XfzXUUJnjk3W8mxsqcjn0qONQiKi5woAGTk8U+a0LJ7/AKba/eTy3ndr+uozwRc3kOp3/h+Pwr/ZOjafHH9iukIEdzuGW2qBxz9ferv2vxP/AMJ0bP8Asu1/4Rz7Jv8Atnm/vfOz93b6f5z2rZsf+POH/cH8qmpuom27dPP7/UFTaSV/67BXlmoeCNO8bfEPV7zxJ4Z1GyFiYI7O9W9Iju1U7shQOP8APQ16nRTo15UbuO76iq0o1bKWwDgYooorE1CuX+LEHhW5+HOuQ+N5Ei8PG1Y30jMV2IMEMpHO4MARjnOK6iuB/aB8L6p4v+Fep6Rokcc2oq8F3bwSkBLh4ZUl8pieMNsxzxzQB5n4x8P6Fd/CHwx8QtK8S+PrC40ezNvb6tb2pn1KWzkkwwnjOCyjAfPYDNer/BLS/DOkfC/RLXwfqEmp6O8JnivZH3PctIxd5HP94uWyOx47VwqftAN5Asj8KviANeC7Tpw0o7fM6Y8zONuf4vTnFdf8APDGqeEvhdp+l63FDb6jLNcXtxbQnMds08zy+UuOMLv28cZBoA76uU+Ll74j074e6zf+F57K2v7azmm+0XSlhEqRsxZVH3m4AAJA5yemD1dU9d0231nRL/SLsuLe+tpLaUocNsdSpwexwTQB5xqOseJtYvItO07XZdJey8LRau80cMbm5uJCwVXDqR5Y8tiQuCd45GK7zwXqz6/4P0bXJIhC+oWEF00Y6KXjDEfrWRr3gDStVjtVXUNV094NPOmySWcyq1xanGYnJU8cdVwwycEZrqbK2t7Kzgs7WJYbeCNYoo1GAiKMAD2AFAGF4h8VLo+ofYz4f8QX/wAgfzbKweaPntuHf2rmdH18a58ZNPxo+sad5Xh+8/4/7Nod+bi2+7nrXpFchff8ll0n/sX73/0otqAOvqK8/wCPSb/cP8qlqK8/49Jv9w/yoA5OLT7CLUZdRjs4EvZkCSzqgDuo6AnvWfYWGuReKtQv7rWEn0maJFtbIRYMLDq27vnn8/atmkDKXKBl3AZIzyBVqclf7iXBaC0UUDrUFHPfCfxBrGreMfGOn6g0RtNOukitAsLIQvzdSevQf/qxXoOpm8XTrk6esTXgibyFlOEMmPlz7ZxXMfDmHxHDJq3/AAkVzYz77ndZ/Zk27YecBvU1d8PWGraRqWsXWt+IxfWt9dhrGGRBGLZT0jB79vy966avLKbcbK1tO+3l8znpcygk763+Rc8Hvr0nhuzbxPFaxauUP2lLY5jBycY69sdzzWtUf2iD7T9m86Pz9u/y9w3bemcdcVJWEndt2sbRVla5zXjnSdZ1F9MuNL159Mgs7nzbyFYgwuo+PkJ7f/X9qoa7Dc3GiX1vZpbvcy27pEtwMxsxUgBh3HrV/wCJF74gsfDom8O2Vnd3JuI0lW5mEarET8xBJHPT8+9MHQZ4Perbkoxen9dyUk5SWv8AXYwvANjqWm+EbCx1aGygvIkIkjtFCxrycYA4zjGcd81u0AgjIII9RRUTm5ycn1KhFRioroaGhf8AHzJ/uf1rn/iT4k1LRfEXhLT9OvrG3Gp6j5NwlxE7GSMY4Urwp579yPeug0L/AI+ZP9z+tYnxN8a6R4SSzW40+TVNXnLNp1nFEWeRhgHDYO3g1rhouVRJR5t9Pl+m5niGlTbcrf8ADnZ1wWieKpdU+I/i3w+tlaRQaXbR/wClwuBO7Fehzxxk47DHvWx4lvPFk/hK2vfCun2qarMYXa3v2wI0blwcH7w6dfWtW80mxurO9hms7cPfwmK6ZV2mUFcYZhgng04csIvm1vp6arUU+abXL019dGeK/Ai6s7f+0dJGn63DqEhN5czX/wAyygthSrDjp+fPpXqY9K5v4c6HqPhjwna6Hqd1YzvA8nkG1JKeWWJAyep5NdHVY2pGpXlKOxOEg4UYxkczaa83inRdai8OSTWN/ayPaJNdwEKso/iA7j/OKsaHpuo6B4QW202z0+fWY4jJsiQQwz3PqfTJx6fhUfhnxVa61rms6OtnPZ3WmTbGSbAMqn/loo6446+49a6a1/4+Yv8AfH86VSTpvk5bLR2+XfsVTSmue93qv6Rp+GJtWuNAsptetIbTU3iBuYYn3Ij+gNaNUte1KLR9FvNVmhmmitIWmaOFNzsFGcAdzUfhnV4de0Cy1i3gngiu4hKsc6bXUHsRWMotpztpc0TSahfU0ayde/1kX0Na1ZOvf6yL6GoLM2is/VNb0rS7yxs9QvYree/k8q1RjzI3oPzH51oU3FpJtbiUk20iW0/4+4f98fzro65y0/4+4f8AfH866OkMKxoPDOi23im88UQ2YXVruBYJp95+ZFxgYzgdB+VbNI33T9KqMpRvZ7icU7XRzApayvFV5q1hoNxdaJpg1O/QDyrYvt38jPPsMmr9m80lpDJcQ+TM0atJHuzsYjlc98GjlfLzC5lzcpYg/wBdH/vD+db97d2tjavdXlxFbwRjLySOFVR7k15t448e6B4NiVtQnMt4VLw2kXLyYPfso9zXBWegeOPjZqKap4hlk0PwurFreBc/OAeNqnG48/6wjHoO1dmHwTnH2lR8sO/f0XU5a2LUJezprml2/wA+xj6z4n1DWfGGu6d8J474R6xKr6jeuxyW3FdyMeIo/m6nn0xxXceFvhDqng1tI1XRbjT73WfPH9pzXgJSOE8sIR13f7R5PtzXd3nw98H6h4S/4ReGzW30+ORGf7I4SRnToXYck+ua67Ysdv5a52qmBk54Aror5iuRQoqy633elld/oYUcB7zlVd30t072X6nNVjeLE8SvbWg8My2McwuUNyboEgw/xAY71s9qjt7iC5j823mjmjyRujYMMjqMivLhJxfNa56MlzK1zhbqy+KN54pkEM+gWunCWVLScxb5YVYYRuec9P1z2r1TwvbarZ+H7K11u+jv9RjiC3FwibVkb1Ark49ddPHNr4e/sm+ZJIPtH24J+5XDfcJ9eP1Fd2JoTObcSoZgu4puG4D1x6VvWqSlFRcUvRGVKEVJtSb9WPqnrP8Ax4tjrkVbZlVSzMFA6kmqetZ/s9tuCcjGelcxueaeE7rx/dahe2fibS9PsbbyW+z3drKGO8theMnOBzzjoPWqnwysdBuvD2qaaby316f7W8Wq3Elr5ZnfOQGB+9jsa3/CF1rj2Hk+KF0+DVTI7LDayZBiB+VsZNV/Buj2unX2t39lrR1GHUbwzGNSpS3cfeUbe/r9BXdOppNaLbbbTz/Hc44wd4Pffff+vkdl4ZhhtlNvbxJFDHGFREGFVR0AFbVY/h9leSRkYMpUYIOR1rYrhZ2BXg37R1zc2/xF8GtDO8extygE4B81QTx6jivea8P/AGkbqa28X+B5GjQwRXhkDbiGLb48gn0xiuTHQ56XLdrVbeq80e9w3V9lj1LlUvdno3ZfC/J/kbmk/EPwzqcmmR289ykmqTSQ2qSW7KWZDg59B6Vq+I/Eml+H5dPTUnlU39yLaDZGW+c+uOgrTa3t/MR/s8O6MkxnyxlCeuPTPtT2jRyu+NG2tuXcoOD6j0NejKVLmTUXb1/4B85GNTls2r+n/BOppGAZSrAEEYIPelorE1Ofv7e3tJVt7WCKCFEG2OJAqr16AcCq9XdZ/wCP3/gIqlRcClf+JNN8H2dqZ7G5eK8u47WNLK33BGbPJA6Cu1rL0HpN/wAB/rWpVNppaakpNN66GB8QBrLeFboeH2tl1T5fs5uP9XnPOfwz+NcreeH7nVZdAv8AUtTuba900iWaOzcrDPIVG4Ed1yPyNbfjuXxDb6rpM9ndaZb6EsjDUjcnbIc/c2Hp1qatVKVOKcbdfXtYz5VOTvf9O9zorL/jzh/3B/Ksbw//AMJX/wAJDrX9t/2f/ZPmr/ZfkZ8zZjnfnv0/Wtmx/wCPOH/cH8qmrKMrJq25o43ad9gopCyhgpYBj0GeTS1JQUUUUAFcZ8bPF134I+G+pa9p1vFc6iDFbWUcpxGZ5pFijLf7IZwT7CuzrzD4q+LPhHruiaz4E8W+NtFszKDBcxG/SOe3kBDKwyfldWAI9xQBgH4V/FtrX+0W+OurLrm3zPKXT4vsIk67NnXZnjPXHau5+CPiy/8AGnw5sNZ1e3it9USSazv0i/1fnwStE7J/skoSPrXhX/CTa6tt/Yq/tT+Df7L2+X9tNtF9vEfTru27sfxdc81758HdP8K6V8ONJ0/wXqMWpaJAjrDeRzCXz33t5jlhwWL7yffNAHXUUUUAcF468YaxpfiSfSNIi0pBY6O+r3UuoSsglQMyiOPHQ/KSzHIXK8HNdZ4Y1e38QeG9M120Vlt9RtIrqNW6hZEDAH35rmfiR4LvfFN5ay29zo6xxwSQkX+mLctAz4/fQtkFXA4wcqeDjjnq9D0210bRbHSLFWW1sreO3hDHJCIoVcn6CgDO1zxh4V0O9+w6x4i0ywudofyri5VG2nocE9K5jTfEnh/xB8ZdO/sPWbHUvJ8P3nmfZp1k2ZuLbGcdOlegvFE5y8aMfUqDXI3UcafGTSdiKv8AxT970GP+Xi2oA7Gorz/j0m/3D/Kpaiu/+PWX/cP8qAOcrHtPDmm2viq88SxfaPt95CsMuZSY9q4xhex4FJ4VsddsVvxrmsR6kZbppLYrFs8qI9E9/wDPNbNaNum2oy+4hJTSckFFFR208FzEJreaOaIkgPGwYHHXkVmWaui7gLgxgF9o2gnAJ5rmdN8Pat4z8MxwfE3S7WG7ttR+0W0VlOQAq/cJIJ9W79MdDVj4Y3GtXFzrn9rahpd5Gl3ttBZNkxR8/K/o3seetdnI6RxtJIyoiglmY4AA7mt+aVFuMd9Nf8jHlVVJvbt/mY//AAi2i/8ACYjxb9lb+1vs32XzfMOPLz/d6Zraqtpt/ZalaLeafdwXdu5IWWFw6nBweRVmspyk3aXTQ0ior4ep5/8AGW88GzWmm+GvF00yDUJ/NtthZQGj7sw6D5sc+v41Zhk07XdCb7HdCexu4WjWa3k6qQVJVh3965v4u+HdDtPFNh4u1bT9W1yS5misIrJGBggLAjeVPYjt3Nb8sFt4b8M3CaPpyCGxt5JILWLgMQC20fU9/euuooqlTUG7/hfr+hzQcvaT5krfjbp+o7wxotr4e0K20ezluJYLcEK8773OSTyfxrSHWsTwJrVz4i8KWOs3dibKa5UsYc5AwxAIPocZrbrmqqSnJT3vr6nRTcXBcu3QrfDv/hJftWp/8JGLEfv2+xfZif8AU543Z71m/G3w1rXiiy0ex0u9t7S3a9CXzu6xyGJuCEYjOevA68V1ehf8fMn+5/WsP4t+DZ/GOk6fHa3gtrjTr5L1Mpu8wqD8vUYJyOa2w9VKupuy+Wn3GNem3RcdX8/1NjwXfaFcaONP0HU1v4NLIsnfzfMdWQAYY9z71x3jr4nW+j6H4lFz4f1NGsZxYQNLGUju5JFbBVh0XAJJ64xjrW98KWuptAubq/8ACMPhe7nvJHltowP3p4/eHgdf6U34uzeJI/CTw+F9Dh1a8uH8pllCsIVKn95tbhiDjj3rSEYLEcslfXq/v12InKboc0XbTt+m54j8BbTR9Wv7TztS1OS80vfd2lqoZbe3Vm2shY/fycHt+PNeseHNNh0XVdSgl8QXF/c6hObtLa5lBaFPRFznb7+wrm/ht4X1fRfsut6tfLpsA00RzaQiCOOCQH5nbnGeC3qNxHbFdXDpWgX2vW/imCOCe/8AsxihukkyDEfTBwep5962x9ZTrStL3fv13t069vxMsFScKUbrX9Px/rsY3jrw2phuvEOizzaZqyBZbm4tYvMmuYoxnygCcc4H1wM1b/tHxNrvh7R9T8LW8On3NxcRvNDqaEFYt2GGB3/pU8uu31t4puLG+0wWejR26umqSzBY3lJA8vnvz+la+p293fafPa2F8bK7mQpDchdxiY9Gx3xXN7SSUVNJ9m9dOz/rQ6OSLcnF/LbXv/W5V8AePLzxT4u8Q6M2gy2lrpEzQi7Mm5ZGDldpGOCQC3fiu6rL8K6dd6XoNpZ6jfDUL5IwLm78sIZ37sQO/QfhWoSAMk4FZV3BzfIrL+vzNKKmoLnd2YPje78TWelwyeFdLttRvDcoskc8vlqsR+8wPr0/+vVjXT+8i9cHNa1cZD4bj0XXNV1JdTv7s6rP57RXEu5IMfwoOw5/ICpTi4WejX4jtJSutn+Bn+JdB0XUbyw1vVY5DJozNcQsrkBcckkDr90H8Kn8N69pviDQ49a02Zms5N2HkUoRtODkHp0rN1zxJc2njbR/DljaW12bxXku8zhZIIx0YL3HX8q6JYIFtzbrDEsJUqY1QBcHqMDirmmqcVP5a9NenqTCznJx+enXTr6CeHtSsNVW3vdNvIbu2eTCyxNuUkHB5rra5Dw3penaNHb2GlWcVnapLuWKMYAJOSa2vF15q2n+HLy80PTRqeoxJmC1L7PMOR3+mT+FZ8qlO0Nul/1Lu1C8t/I1a5b4iw3s1rpn2PxXF4dIv4y7yBT9pXn90N3c10GlTXVxpdrPfW32W6khRpoN27y3IBZc98HIzXHfGSHwldeHiviS702G5tFa7sBdzFQJVBCnaDlhkgEc5rTDr96l+lyK7/dN/wDANCSSOPl3VAem44ryj4gfF6C1kfSPBsX9qaicqbhELxxn/ZA++f0+tcElz41+Lt9pdhIixQWSsJbxY2WIMertjjdjAAH9a9p+HHgLSfBdkRbAXOoSAia9ZcMwz91R/CPp1r0XhqGC1rvmn/KtvmzhWIrYvSiuWP8AN1+SOQ+F3wrLagniXxt/p2oTyrOls7blBPOZc9W5+70GPwr6DUBVCqAABgAdq4Sz8R6XL4yfwykkp1GGFbh1MZ2bCR/F0zyK7yuHF161afNV+Xa3kdmGo0qUeWn8/XzMPwp4V0jwy+pNpMcqHUbpru48yUvmRuuM9BW1J/q2+hrm/Cnie81rxFr+lXGg3mnxaXOsUVzL9y5BzyvHtnvwRXSSf6tvoayrKfP+83NKThy+5scwyhkKsMqRgj1FZnhjQNK8N6adO0e2NvbGVpSpct8zdTk/QVFoemavZ6zq13f6219aXcitaWxjCi2UDkA9/wD61bNKTcbxUrrT+vkOKUvea1/r8zNbxHpdr4u07w3NNINQvFM0KCMlSq9cnoOh/KnWHh3UIvjRqPiRtKtUsJ9MjgS9FwTI7gjKlM4HT07DnJNXFlsYtUtPPktkuWYLDvKhyMjIXPP5UaP490fVvGmpeG7FJpf7Nh33F8uDbqwODGWzww/ofStqfMot049Nfv8A67mVTluud9dPuMXxPoFhpHgnxSfGvirVbvR7+4E5cEh7RCw2xx4zxnAxjHt1rrIPsf8Awilj/Z8ry2fkReQ7klmj2jaSTznGK1Z4ba8tWhniiuLeQfMjqHRx9Dwar6sqpp+xFCqpUAAYAFZzrOcbPe/y2XQuFJRldbW+f3nA3+neGT4yGpy+W/iAWDxxwifDvDznCZ+ozXD/ALNcCS+CdZhkQpHNqDqVBwQDGoNelT6LpsmsrrgsoP7VjgMMV0QSyqe361wPwQsruDVfFFzex29xPJebX1C2lBhuGBJIVBwuM/rXZTqJ4Wor/wAu/k3t5f1Y5ZwaxEHb+b8lv5npnw30Gw8M6UNH0zzvs0WWXzZN7ZZsnmtXxV4i0fwvpY1PXLxbS1MqxBypbLt0GACfX8qzbq61Kx0XUrvR9PGo6hFAWgti+zzW9M1qafG2s+HrNvEGkQRzyxpJPaShZVik6454ODXH8T9pU1Teuup1fCuSGmmmmhzfie8sdQ+I3hrSIPFV7p19Er3v2GBCY72LHR26fwtwc9686/ai/s5vFHhWO4tbmeUlvMWOQLviLr8oz0YnvXrOj+GZ7LxnqniG51ia9S7REtrWWNdtoo6hG64Ppx75ry39pCymn8eeDZI7eV98vl7guVJ81Dj64yfpXBnNRRw65Fe3LuvPXofS8HUufM/fbjdT2dvsPzOi8M+NLK58JW+s65AfD6tcG1EV2+PnBwACQCc/0NY/inwHrN7aXi6V4rvDeTapHfxrcTMEhUZGwbecc+w+UV3WsaZp2rwrBqllBexJIJFSZdwDDoa4nx86+DdaHju0024vTPstdSYznZBACMMqY5Oce3517OHqXqfudG+mjXktT5KtC1P97ql12fm9D0jRfFFpqXinVPDaW14t3paRtNM8JWKTcM/Ie9dBUGnXUN/YW99bMWhuIlljJBBKsMjg9ODVHxeLqTwrq0enwyz3bWcqwxwy7HZypwFbsfQ1xtKU0krHUm1Ftu5DrP8Ax+/8BFUVZWGVYMPUHNYfgrTb2z8BaVpusJeJd/YttwtzNvlUsWyC348dxwO1WPCegWPhnRItI01p2t4mZlM0m9sscnmnOEYuSvqn9/mKEpSSdt0aXgbxJo+s6nrGm6ddedc6bIsdyuwgK3zDgnryCOPSurrF8M2dpbS3k1vawQy3DK8zxxhWkbnliOp+tbVRPlv7uxUOa3vbnkfxGt/FXj74eanp7+Gk0u6ttVUW8d5LkTxISQ6kdz+XXmtvwVe6pqHhu1uNY0ltJvMFHtmOcBTgH2BxnBrtNZ/48+f74ri/C1r4htRf/wDCQalbXpkume08mPb5cXZT7/5zXROsp0nGySTut+u5hGlyVFK7bas9umx3dj/x5w/7g/lU1Q2P/HnD/uD+VTVynSYWp+FdN1DxdpnieeS7F7p0bxwqkxWIhs53L36n/IrdooqpTlJJN7EqKjey3CiiipKCud1DwL4J1C9mvr/whoN3dTNvlmm0+J3dvUsVyTXRVx/xl8Xz+B/h3qPiCytUu75DFb2UMhwjzyyLHHuP93c4J9hQBP8A8K4+H3/Qj+Gv/BXD/wDE1vaRpunaRYR6fpNha2FnHny4LaJY41ySThVAAyST+NeEeHYfi7/wsHxR4L1H4kR3GryeG7fUbK4XTo0trK4e4YFVTGWTCbctzhs4zXpvwR8Wah40+HVjrOr28VvqiSz2d8kJzH58ErROU/2SUyPrQB2tFFFAHGePvH0HhW+Fkuj32pzJp82p3IgaNBDaxEB3y7LubLcKuSa6zT7qG+sLe+tyTDcRLLGSpBKsMjIPTg15t8XPBuoeIfEEV5J4ctfEth/Zr2ttbTXQh+w3LMT5+T1BG0EjLLs4BzXoPh22vrLw/p1nqd4L2+gtY47m4Ax50iqAz49yCfxoAus6KcM6g+5rkbxlb4y6TtYH/in73of+ni2rR17wZ4X16/8At2r6Nb3lzsCeY+c7R0HB965jSvDOg+HfjJp/9i6ZDZed4fvPM8vPzYuLbHU+9AHo1RXn/HpN/uH+VS1Fef8AHpN/uH+VAHOUEgAkkADqfSisXwp4dt/DtndWsN7e3i3Nw87G7k3lS38I9qpKNm29SW3dWRNpet6FrtrL/Z2p2l7FtZZBFKDgdDkdQPeqPw7j8MW/htIfCEscmmJM+Cjlvnz83J5p+k+EPDOh6rca1pmlw2dxJCY5DHkLs6n5enal8B6h4e1TQBdeGLdLfTzM67Fg8obwfmO2uifLyS9nfl09Ou/6fMxjzc0ee19f02/U2fh54Z0bw5JqZ0e1MH26YT3GXLbn56Z6Dk8V09/aW9/Yz2N3GJbe4jaKVD/ErDBH5GqGg/fm+g/rVXwh4jk8QPqivo2oab9gvGtgbqPb5wH8a+1ZN1J3qN3t1NEoQtBLcyl8H3mh22g6Z4IvoNG0qyuzLfwPH5huYz1GTk56+nXrxiut1GO5m0+5hs5xb3LxMsMpXcI3I4bHfB5rH0Pw7NpvifWdafWr+7TUihS0mfMVttGPkHv/AJzW/Tq1HJrW/n+OvcVOCSelv66djyvx/wCGfEc3wz0mHUYI/FWuabeJcSSCU24YBmJbAxuwMDHGetY9n4n1HxR4J8VX2qaNPpWlrazJayH/AF0i7GD5U45H5c47V6qNZ0rVItSttO1C3uprF/JukicMYX/ut6Hr+VYeuL5mjXyfY0vt1vIPsznCzfKfkJPQHp+NbrEOyjOOt79rX122MXQWsoS0tbvfpvucp8DWhb4X6R9nklkQCQEyKAd3mNkYBPGeldtWD8PY2j8HaeraLDox2E/Yon3rH8x7989eeea3qxxUuatN+b/M1w8eWlFeSNDQv+PmT/c/rS+IfEui6Bc6dbatfLbS6lOLe1UqT5j8ccDjqOT60mhf8fMn+5/WtG6s7O6eF7q1gnaB/MhMkYYxt/eXPQ+4rKHLf3tjSXNb3dyesHXtCv8AUfEejapba/eWFvp7u09nEB5d2COA/wBPx60SeL/Dy2WtXUWox3C6Ju+3rDl3hKgkggd+D+VMXxn4dXwha+K7q/Wz0q5VWSW4Up944AIPOc1rCFWLuo+W3df5ESnTkrN+e/Y5WPQvCGg3+oeEYbnzJdY8y7ms7i4LvIr5D477f1rI1v4ewxx2134QvX0TVLK2+y2jli8SRlstlTnJOTzXc6zpulz+IIta+x28l6tuEiutuXCHnAPpz+tLVfWZxlzRk/O/V/8ADEfV4SVpJeVjC8X+HofEfhWXSL5IbiYxho3kBCCdR8rkDnGe3pV/wbBq1tpGnW+uXEFxqEYVZpIFwhOeMD6Yq9Ulr/x8xf74/nWTqycOTpe5qqcVLn67HSVi+NfDtt4q8PTaLeXV5axSsrGS1l2SDac9fTitqipjJwkpR3Q5RUk4vY57xfea3ofhhJPDejtrV5E0cSwSTbSU6Fix6kCrOslm+zs67GKZZc5weOK53UbHVvHNvr3h3XdPv9Asbe8QWV7a3QD3SKc7unA4HHv6iuh1aMQpbQhmYJHtDMck4xyT3Na1EoxS6/8ADW12M6bbk30/4f5mG2maW2spqzWdudSSIxrcFf3gQ9s+lXHZURnkYKiglmJ4AHU1x+mQ2Nz8WNUvP7L1aG9tbGOH7VI3+izIcHCj1/wNdg6q6MjqGVgQwIyCD2qaseVpN9EVTlzJtLqzD+G3iqLxdbPqNvYzWsEV6YI2kYETBSPnUjtXb2mr6Xeand6Za6hbTXtnt+0wJIC8W7puHauc0i10nw/ZpHaw22nafbsZGC4REGcsxryfxP48XXvFF/pHwk0MPquqgJe6wibWdQMZXP3QO7nHtng11UsMsTOXs1aP4L1Zz1MQ8PCPtHd/i/RHofxZ+LGi+B0+xRKuo6wy5W1R8CIEHDSHsPbqa4Dwr8PNe+KGqQ+N/iFcCOwniDWtnAdrNH1UDrsQ5z1LHPbrXX/Dr4K6DokBvfEqpr2rTgmV7gF4kJHIAP3j1+Y8/SvUoYYbe1S3t4kihjQIiIuFVQMAAdhWssTSw0eTDfF1l/l2Mlh6mIlzYj4ekf8APuctZ29vZ2sdraQxwQRgKkca4VR9Ky9K0/W7fxHql7e6yt1ptwE+x2giwbfA5575rYJCqSSAAMkntSRSRzRrJFIkkbDKspyCPY15ym0n5ne4p28jkvB+m+OrDxax1rU9N1LSpN7CZYQk6kt8icAfKPy5rubnU9fj8cWmlw6GJNEktWkm1HzQPLlBOE2/l+ftWT4e1nS9a3T6VfQ3kcM/kyNGchXBGRXaVrUqNzfPFXtba3z9TOFNKK5ZO33hWR4zs9S1Dwxf2mk6r/ZV7JF+6u9m7ysHJOPpkfjUHhvWNX1HWtas9Q8Pz6bbWM4jtLmRwVu1IPzL/k9ab4o8SJo2raPpb6Xf3n9rStCJYIt0cGAOXPYc/kD6VMYTjUSS136Pz9BynFwbe236GB4P1Wz1fw/b3FlqiaqI18mW6RdvmSKAGOO2Tz+NYzePbRPBepeJ5tJ1GCGwnaFoJkCSSEMFBGTjHP8AOuo06xstOtvs2n2kFpBuLeXCgVcnqcDuabq+m2OsafLp+p2sd3ay4DxSdDg5H601Olzu60v87dRONTk0etvxOPHgfSvF3i/S/G2oXN28LW9vJbWTfJ5TAhgSwPvyPXvVjxLpOl6l8Rv+EH024TTbG+tZbzXLOK0K/bd3AYSgcMDz1A+vSuKi8f6tZ+NrtbO6hn0TRbsW66RZ2h+0SxfcBGR0VgOcjt1zXt3jP/hJpNDjuPCENiNUaSPP21SAIs5Ycd/b69675+2oyipvRqy7LtfTp/TOKHsqsZOK1vr5+mvX+ka2i6da6RpFppdirLbWkKwxBmLEKowMk9aTWf8AjxP+8Ktpu2jdjdjnHTNUtbkjSzCu6qzuAoJwWPoK8ptt3Z6SSSsjmW1bTV1lNHa+gGovEZlti43lB/Fj0rhPg9a28GveLpdKWA6RLqA+zyQ3IkUsAdwCj7vX+Q7V3baVprauusNYwHUFiMK3JX5wh/hzWT4M8HaT4Sk1E6S9yI76YStFJJuWPGeF/Pvz0rqhUpxpTim7tL8/6t8znnTnKpGTtZN/kbXw918a3faxCNNvrL7BcG3LXEe0TY/iX1H/ANauwrJ0MnzpP90fzrWrmm03eKsbxTS1dwrxb9oe3kbxf4Kn83UPL+1lSkCEgHeh3Dn73b6V7TXlPxv8ReIdK8SeFNL0eSK3gv7rEsrbSX+ZQUwegwc5rhx8YSotTdldefVHv8OVK1PHqVGKlLlno2l9l31d+mp0Vlq2m317eWdnfQT3Fm4S5jjcFomPQMO1UdSj8QyeKLBbZdPfw+YnF8kwzKX/AIdo6Y6fr7VestJ0ywvby8srGC3uLxw9zIi4aVh3NUvEllr13c6W2iatDYRw3Qe9V4t/nxf3R6d/Tr14r0oOPP7u1uvp5fgfOy5uTXfy9f6udF4a0PU9L1nWr281+51G2v5xJa20iALaKB9xfb8ulVrfR9H8I3/iHxZdapeJFe4nu/tM5aGAKP4B26/yFdRUN9a219Zy2d5bx3FvMpSSKRQyup6gg9aXtZNvmejte3Yfsklp02MGW/s9Ujt9R0+4S4tLmFZIZUOQ6noRWF4ru/EFpb2jeHtLh1CV7lEuFll2COI/eYV0F7bW9m0VpZwRwW8MSpFFGoVUUdAAOgqCpUlGV0rrzG4txtez8iLwHY65a6rrk+qaxHfWlxOjWMKxbTbpzlSe/b16e9dbWXoP/Lb/AID/AFrUpTk5O7HGPKrHHXGq+Jp7zxBa3Ph1YLWyK/2ZOZx/ppKk4P8Ad5x9M1U8K3WsXug29zr2nJp2oOD5tuj7gnJxz7jFdfrX/Hl/wIViVUppqyilt3/rXcUYNO97/wBfodFY/wDHnD/uD+VTVDY/8ecP+4P5VNWZZg+I9BvdV1zRdQt9evdPi06cyzW0P3LsHHyv7ce/U/Wt6iiqc20k+hKik211CiiipKCsH4g+GNL8ZeDdS8N60zpZXkW15I32vEwIZZFPZlYBh9K3q8v/AGqoryb4E+IUtbgwJthN3tkCO9sJUMyKT/EU3ADv070AeSjw34ytvGF1qiftD+D1kn09NJl1B4oheC2R2YfLu2+Z8x+bPX86+gfhRonh7w54A0vRfC98l/pdtGypdLMJfPcsTJIWHBYuWJ9ya8n0PTv2TrrSbaWzX4fmExrt+0TxCUDHRw53BvXPNex+AIfCdv4UtIfBA0waCpf7N/ZzK0Gd7b9pXj727PvmgDeooooAzNX8QaDpEyQ6rrOn2MrrvVLi4WMlfUAnpWhbzQ3FvHcW8qSwyKHR0bKsp5BBHUVwHxk0+z1ptC8MNYWstxr179knuJIFZ4rNEaWcKxBKllTYCOhkz1rvbS3t7O1htLWGOC3hRY4o41CqigYCgDoAKAJa5C+/5LLpP/Yv3v8A6UW1X9ftvGU1/v0PWNFtLTYB5d3p8kz7u53LKox04xXMaVB4lh+Mmnf8JBqWl3mfD955X2OzeDb/AKRbZzukfPb0oA9HqK8/49Jv9w/yqWorz/j0m/3D/KgDnKKiFzbm6NqJ4jcKu8xbxvC+uOuKlosBz/iLw0+saxaX/wDbmpWUcEEsLW9s+1ZN6kbj7jPv0HSrnhPRIfDvh+10a3uJ7iO3BAlmILtkkknH1rUorR1puCg3p/X+ZmqUVLmS1/r/ACMnwNqPi5vHOs6bq2jwpoyoJLG+ibgjOAjerEZJ9MV31cnoviTRU8WHwy18n9qyQeesABJ2D36A45x6V1M8scMLzSsEjjUszHsAMk06t20+W2i+fn8wp2Sa5r6/0h9FZXhXxDpPijR01bRLoXVm7sgfaV+ZTgjB5rVrOUXFuMlZlxkpK62OJu9G1XSvGL3Gh6bpFtoN9E82qyhSLiW4ydp/X9WrC+LOrrpHga/PkTzy3iGzhWJC3zyKQM4IwPeut8UaHqF54g0/WoPEF3aWdlG6zaeigx3JboWPt+PTtTa6PapThN62/rUx9m3GUVpc4XwX4b1dfhFbeHLy4m0XUDCyGWBsyRZckHr1I6gHvXVoU0bw+v2y/wB62dsBLd3Jxu2ry7n36mr9Q31rbX1nNZ3kCT28yFJY3GVZT1BqZ1nUk3LZu/3jhSVOKUd0rFf4S3Ws32hJea5Pp89zMGdJLFt0TRk/KQfpWx418NnxNZWlsNX1DTPs12lzvs5NjPtz8h9jmk8J2drp8a2VlAlvbQxBIokGFVQegrfqXVtUc4aFKnemoS1KNhpGl2E15NZ6fbW8l7J5l00cYBmb1b1rlPix4m8K6F4Mu31azs9VjilSCPT9quDPgsisOdvTOewFdzXJ3/g7S7G08RX+h6Tbvq+qBrgmZtyvcBTsb5shcMc5x3q6Eo86lUb6f1foRWjLkagl/Xl1I9Jvr7UdG0++1PTP7Mu5rdWltN27yjzgZ+mPpmvK/DunXul/Gv8AsvVPEOpzxiGS609ZbnK3G/7ylOwX5v8AvntXZ+CrXV/C/gNZfGOqTXN5DHJc3UksnmmFck7dwzuwBn6kilvPE/hGHRbLxpcyQi2lxDbXjW5Mg3EjaONw6HP0NdEHKnOpGCundad+lv62MJpTjCU3Zqz17db/ANbm5pmqabqZuBp99BdG2lMM3lOG8tx1U+hqr4lk8Sxx2R8L29lPcm7jEwum2qIs/MR71PpGm6RprXA0u0trZrp/tE4iGC7N/Ea07RlN1GAwJDjOD05rj5oxneKuvM6rSlG0nZ+Rt6tatfaXdWS3M1q1xC8YmiOHjLAjcp9RnNU/COkSaD4cstIl1K61J7aPYbq5OZJOScn88VW8R6Lqmpa1ot9Y+ILnTbewnaS5to0BW7UgfKx7dP1reobtBRT31GlebbWwVk69/rIvoaj8beJLTwp4fl1q+try5hjdVMdrFvcljgcelLq0qzRWs6hlWSPcA4wQDg8jsalwkoqVtB8y5uXqUcnGO1c5478Y6R4N06K81QyuZn2RQwgGRzjkgEjgevuK4n4j/FSew1y20Lwatrqd8XMc+Y2cBzjaqYIDHk59MVD4T+GOoa3qP/CS/Ea6lu7yRty2Bb5UGeA2OAP9lePU16FLBRpxVXEu0X06v+u5xVMXKcnTw6u+/RGVaW3jT4x6lG1w76L4U83AVT/rBn/yI3/jor3vwL4P0PwZo403RbcquS0k0mDLKfVmwM+3YVheBPDOm+FYBp+lef5El152JZN20kjgeg4rvAwb7pB+lZ4vF+0/d09ILZf5+ZeGwvs/fnrN7v8Ay8haRvun6UtI33T9K4TsOSvrWG9sZ7O5UvDPG0cig4yrDBGfoaq+HdHsPD+jW+kaZG8dpbqVjV3LHk5OSfc1oUVXPLl5b6E8qvzW1ING03T9NbytOsoLSOSbzXWFAoZyeWOO9dfXNQf66P8A3h/Op7LxDNceNr7w42i38UVrbJOuoOn7iUtj5VPrz+h9KajKd2DcYWRxfwj1e0vviR4+toJ7+R475Tie68yPALKdi4+UZB/DHpXqEn+rb6GoLWwsbS4uLi1s7eCa5YPPJHGFaVvViOp+tZHjHQ9Q1p9Mksdfu9JWyuhPMsCgi5Qf8s29vz+la1ZwrVL7Ky89kZU4SpU7bvX8WViQoyxAHqTWPqehSXvibTNaXV723SxV1a0jb91Pu7t9P84p3i3w9YeKNGbStRa4SAyJJmCTY2VORz6VqfJDBycJGnUnOAB3rOMuVXi9dS5LmdpLTQxE8Iaa/jqLxVFLcW18bc2zLCQqNu/jPGS3P6D0rqvA+gS+GvD8elTaxe6s6SO/2m7bdIdxzj6CvLU8QSap468N+IPC99eatpt1I9lcWSMI0iCsMzFTycZ9Ow57V7dkZxkZ9K3r+1hFRm+n3Wurd9DKj7OUnKK/4N7amD4x8QwaNbR2cN1ZprN+rx6Xb3L7VnmA+Vc+mSPzrn9c8PXuv+GdF1jxHYwp4m0sGeGGC4IgFwegOOq8Ln+db/ja48M6Vp8fiPxNDbeTpjiSK4kh3tC7EKCuATnJHSqnjzTf+Er8HRxafrV3p0c7xXEd1acMydQO3BBpU5cqi1prq/008nqE1zOSevl/XnsZOhf29deFkXXY4LTV5IXWQW75VGOQpB57YPeue+CdzcyeD5LK+1SPUb2yvJYZnWcylechSx61a+Ht1Da3WqeGJvEV3rep2ExlnkuIipRX6KD0OP6101hY2NiJRY2lvbiWQyS+SgXe56scdTTqyUFOm1u01pb89bWYU1zuM09k0/6Wl9Da0L/XSf7o/nWvWRoX+uk/3R/Ok1/xNouhX+mWOqXgguNUn8i0UqT5j8ccdOo6+tc0YuTtFXOiUlFXbIbHxDNc+Nr/AMONot/FFaWyTLfuv7iUtj5VPqM/oa82+Pmjx33jnwdcNqtjasJ9gink2s2JFbKjHPp9cV7PXhP7SM1pbeO/BlxcM6rFLvkIAwEEqHPr615+bSg8P8Ol4/mj6ThCNT+0koys+WfT+7I9PPU1x/8AwkWoah8SF0HRZrRrPToydXWVGEilh8mw9D26Vv8Ah3W9N8Q6Umq6TcfaLSRmVX2leVOCMHmrsccKytKkcYkkxvdVG5sdMnvXqRfs3JTjrt6P+vxPl2vaKLi9N/U1tH8RaLq+p6jpmnX8Vxd6ZIIryJc5iY9j69D09KTxmofwlqytc3dqPscuZrUZmT5Tyg7t6VdtNPsbS5uLm1s7eCe6YPcSRxhWlYd2I6n61ZqeaKknEq0nFqR5R8HbzXL74fadca7IZZSrLBI5PmPCGIUvn+Lg/hiuvq7rPF5gdNgqlRWqe0qSmla7FShyQUb3samg/wDLb/gP9a1Ky9B/5bf8B/rWpWZoUta/48v+BCsStvWv+PL/AIEKxKAOisf+POH/AHB/Ks7xh4h0/wALeH7nXNU877Lb7d/lRl25IAwB7mtGx/484f8AcH8qlkRJEKSKrqeoYZBqotKS5loKV7O25FY3MV5ZQXkBYxTxrIhIIO1hkZB6cGpqKKljCiiigArmPirqPhfSfAGq6l4zs4L3RLeIPcW8sIlEx3DYgQ8MxbaAPUiunrjPjX4Ru/G3w41LQdNuIrfUS0VzZSS5MYnhkWVA2P4SyAH60AeJaHPpepar4h024/Zt0C01DT9Hi1aw051ga5u4nl2AMAmI2wGO3JORjvXufwe1Xwxrfw60rVPB+mxaZo86OY7OOFYvs772EkZReAwcMD75rw+18T/F62+LWoeJm+C+rNql1oUOkqi3UZtBOkzuZDN08s7h78fjXtHwS8J3/gv4c2GjavcRXGqvJNeX8kQ+Tz55WlcL/sguQPpQB2tFFFACFVLBioJHQ46UtcB8R/iC/hvWo9GsU0b7ULP7ZK+q6kLSIqXKxxI205dyr9cABck9K7qyme4s4J5ITC8kau0ZYMUJGSMjg49RxQBLXIX3/JZdJ/7F+9/9KLatjV/FHhrR7v7Jquv6ZY3G0N5VxdJG209DgnOK5Wz17Q9b+Mum/wBj6xYah5Xh+88z7NcLJszcW2M7TxQB6DUV5/x6Tf7h/lUtRXn/AB6Tf7h/lQBxEXh/SI/E0viRLTGqSwC3ebceUGOMdOw/KtSisa40W7l8X2uuLrV3HbQ27Qtp4H7qRjn5z78+nYVonz/FLZf0iLcvwrr/AEzZrk/C/i6S71Q6H4hsk0jWpGke3s9+8ywL0fPQZw3HfGa6yuK+JfhnUNVutG1vQYIX1jTLpWQyy+WrRE/MGPUj2z3NaYdU5Nwnpfr2/wCB3M67nFKUOnTv/wAHsWvhT4b1K1+JHi/xDrFkN1xKsdhcMykmHJ4UDoMBB+Fdp4pu/E1vqWjRaHpVre2c9zs1KSWXaYIsfeUdz19envVDwT4jsdV8Qa1o9vFdJcaYY1naSIqjFs/dPfpXXU61WbqKVSPRaeVtP8xUqcVDlg+r1+ev+RDZWlrY2629law20KklY4YwijPJ4HFLevPHZzyW0ImnWNmjjLbQ7AcLntk96xdCtfFEPiXWZ9X1KzuNIlZP7Ngii2vCAPm3Hv8Ar+HSt+sZq0t7m0XdbWPPNRt/HfiXwlot7Lcp4V1CG683ULVcSiWIMQFz7jBx71d8RzSwaBqM9vdRWcsdtIyTyjKREKSGPsOtc38X9evvDXxF8L3gl1SawvUeze0icLAzswAY+rDdnHsOau/EXWtF0jRRa68Lr7HqbNZM8CZ2BlILE9gB3rrlTnJ02lo7tJLz1XnbzOWNSMVNN6rR39NH5fIydCt/EPiPwFoNxb+MI1u1mE1zeW0W5bhAxynIHPY8DkV0WseI7LS/EGlaLPDdPPqbMsLRxbkTb/ePao/AWn6NpfhOxs9AuvtenKrGKfeG8zLEk5HHUmtXUb2z06zkvtQuIba2iGXllYKqjp1NZ1ZqVVxtpd26PX+tvkaU4NU0762V+q0/rcTwjrF9deMdV0ibRLu2tbSFGivn/wBXcE4yF+n9DXXXDSJBI8UfmSBSUTONxxwM9qyPDkscz+dDIskbxBkZTkMDjBBqPxZ4b/t+60if+19Q0/8As67W52Wsu0T4/gf1H+JrL3ZSV9F/X5mnvRjpqZfwu8Z3Xiy11CHVNFn0jVNNn8m6gcEoCc42tjngc1f+Jer2ei+B9Vu7y7S1DW7wxOzlP3jqVQZHIOSOe1S+E9BvdFudWlu9evNVW/u2uIknAAtlP8C+35dBxWd/bPhrxna+JNDv7CeS00uQwXwuoCqNgE7kPU4weRgjg+lbNQdbngvdVr2/4PmZJzVLlk/ed9/+AeX/AA68E3t38K7jSLzxS7x6kyyKbKYSi2APzJvBw27jcM/1rodK0C+0nXdM0CG702fwvbWJH2O7CyXDygk78EdiRyOBS+ELTwrZ/Dq8k8C6jLZ6fOk0i3t0CTFIBguwYDhcDt0FYHh+2tZviH4Y1K61C/1u/OkSKNRt4h9kfBYZLdQeSPriu2pOdSdRt6a6W62/Dbvc5IQhCNNJa6a36X/H7rHR67/YPhfxfB4iltdSm1HWnTT8w5eNAMYJXt0H68da0/D3h3R/DXiTUNbW+nR9VuUMq3E48tW3dFz3JP8ASt6uU+Jttb3emadDdeGbvxCn9ownyLdyrRnP3yR27enPauKnUdRqF3ro/Tpvbb1OucFBOdlpqvXrt39Ds/B2k65pUOorrPiBtXe4u3mtmaEJ5EZ6Jx1xWH4a8GeI4tY0/WvEnjG8v7uxecCG3HlQSxv90Ovcjn9B256Txnqt/onhu61LS9Gn1m6hC+XZwnDSZYA44PQHPQ9K5P4gfFnQfCGmJ9pQz608aMdLSQeZEWXPznooHf8AQVVJV6rfs1dy02X9Jak1HRppc70j6/09jrfFniPRvC+kSanrd4ltboOh5ZzkcKo5Y8jpXzX8R/EOv/FzxMkfhDTdR/s6wjZFYSlFkyfvt0CnsAea6fT/AAV4t+MOpWvibxu40fSI0xZ2kKYkZCckjP3c/wB48nAwMV6P4um0r4e+FbRdL0O4ks4XWJbayiy5LEDefU+pPJrso+zwUkoe/V/Bf5s5KvtMWm5e7T/F/wCSOK+B/gSDw7oqapqemPDrkpZW8/axhUEgbMfdyOvevSqxW0NpfF0HiT+1L9FS0MH2HdiE553EevP6VrXUX2i1lg8x4vMRk3ocMuRjIPrXn4ms69T2kndv8PI78PSVGnyRVkvx8yVZGhPnLE8zR/MI0+85HOB7ms/4M2FvbeFpr+HTdY0yTUryW5mtdSlLyRsWxxnopxmsX4crqOk6tJ4UmtNUns7AI8Or3cm77SXbJUfTOOp6V2ngjQr3w/pU1nfa9ea3JJcyTCe6+8qseEHJ4H9e1OSVOEoX3t81/XfUUW5yjK21/k/67GlLqWnxapDpcl9bpfTIZIrdpAJHUdWC9SBVpvun6Vm3Hh/RrjxFbeIZtPifVLWJoYbk53Ihzkenc/mazfH3jLTfBtpYT6nDcyJfXa2ieSgO1mB5OT04rJQ52o01dmjnyJynojO1/UV0jRLvU2tp7oW0RkMMC7nfHYCn6LfDVNItNRW3mtxcxLKIplw6ZGcEetXOh/wrF8JeH4fDtlcWsN/fXonuXuC91JvZS38I9uKS5OR9xvm512NLTdQsby/ltrW8gnmtZVS4jjcM0THswHQ119eY6SLbTPiLPYWHheaFdQjF3daqg/dvID90+/8AU9O9enUVIKLVtmgpyck7nlvwf1DxFeePfHEGsa7DfQWt6I4rZGJEPLY25HA2gAj1Br1CT/Vt9DXm/wAK5NPb4h/EAWg1ETDUI/tBuHQxlsN9wDkd+vbFdj4116Lw14ZvNams7q8S3UZhtk3O2SBwPx5rpxcXOvyxW6X5I58NJRo3k9r/AJs5fWtCfUtb0nU11a+tF092dreFsR3GR0cf/rrVe4t1uEt3mjWaQEpGWG5gOpA70llOLqyguljkjE0ayBJFwy5GcEdjzWfeeHtJu/Edn4huLUvqVlG0cEu8gKrZzx0PU/nXPzX92b2/r8ze1tYrcrDwbocvjDSfEMduba60/KQpBhIyGJzlQP8AaP1zzXUR+FrBPHEni4XF6b17QWpiMx8kKDnO31qCDcJ4yoBbcMA9zmsD4QJqWmxat/wleqKms6hqckgsZL9ZvJXGVVBnIyOcegBwK1jKpOEpc2ytbyZnKMIzUeXfX5o7+8tba8tntry3iuIHGHjlQOrD3B4NV9WVU0/aqhVBUAAYAFXap6z/AMeJ/wB4Vy3OixwcTa8vivU1bT9PtdJNoGgvwR5rygfxjuBz19B61wn7Od1qDW+uWT7r2wS8aRNR3NtlkONyhW56fN+NetSIssbRuoZHBVge4PBFcp8Nj4TtrbUtF8Jl/LsLtlulbccSHrgnqPlxx6V3QrJ0KkeX+X006vz/AAOOdJ+2hLm7/j0O90L/AF0n+6P51o3NnaXMkMtxawTSQPvhaSMMY29VJ6H3FZ2hf66T/dH86164U7HYYGkQ+Kk8W6tNqV3YSaE6J/Z8MSETI2Pm3H/PavJv2lJIIvHHg6WU3MmxyxhjjDBgJEI256sTxj6V7xXhH7SUgfx34Kt2DlfO3H5iBzKg49+K4M3mnh7yXWP5o+l4OhJZmlH+Wf8A6RI1/Alnq+pRahqWoLcaTpmoQtBBovkiJrPkhnUgDGeSDjv7VDafC7T7Gyu4NM8Qa7ay3NotqJftO4xgOG3Acc8Y7cE+taHxRWC0s7HxFc3WsJHpN0spt9P5NxuIG1x6f4n1rS8T+JIdB0CLWZNPvrqOR41EMEWZBv6ZHbH8+K9/2tZ2lSduZ7em3r/Vz4z2dJJxqfZW/r+Ru+FbDxZYa5ew6pqVreaHHbwx6f8AKftBZVAdpD0JJBP410sckchYRyK5Q7W2nOD6GlRtyK2CMgHBGCKxPC3hXSfDdxqk+lrOr6pdG6uPMlLjefTPQcmuSUlO8paPyR1Ri4WS2MvU/EWiy+K7vQlv4v7Qs4ElniPGxTjByeO4/MVYrB+KXgTSvFuo27Xc01oEKm4NsArXKDojt1IHbriq3hHxNaajrereG0sprKfRmSJUmcFpY8YDjvjgfmK0lSjKHNTvpv5dP67EKpJT5Z9dvM7vQf8Alt/wH+talZeg/wDLb/gP9a1K5jcpa1/x5f8AAhXCeKfFEOg6tomny2U9w2rXJt0eMgCM8cnPXr/Ou71r/jy/4EK868fz6DZz6Je6zo1xqMy36x2bQxlzBI38RwenA/KtsPGMqiUlff8AIyrScYNp2/4c9Msv+POH/cH8qmqKy/49Iv8AcH8qlJAGSQBWJqFFFFABRRRQAV434W1fxh4/+NWuXFnrx0jwd4P1D+zjZQxBn1O6EeZfMY8qi7hgDrwa9kr5+uNeuPgb8TPFV54g0nUbnwP4pvhqkWq2du0wsbpkCyxzKvIBKgggfnzgAx08EeJviJ8Qfii8HxF8YaHPpWprb6VBaag8dqpMCsuU/u7uuCOK9a/Z78X3vjj4R6JruqLjU9j2t9xjM8LtG7fiV3fjXE69+0h4NvLKXT/hvb6j4s8TXaFbOztNPlVfMIwrSO6gBQeT3wK734EeDbnwF8K9G8N38qzahEjz3rqcgzyu0kmD3AZiAfagDuKKKKAOC8c+DNT1HxNNr2hnSGnvdHfR7yPUYmZREWLK6FQckFmyhwGGORiut8NaXHofh3TdFimkmjsLSK2WST7zhECgn3OKvsyr95gv1NLQBWudPsLmTzLmxtpnxjdJErHH1Irk5LO0tfjJpf2W1gg3eH7zPlxhc/6RbeldrXIX3/JZdJ/7F+9/9KLagDr6ivP+PSb/AHD/ACqWorv/AI9Zf9w/yoA5yiuV8J65qDa3f+H/ABJd6aNXV2ntre1Jz9m/hLZ7/r7Vr+KNXXQdButWazubwW6hjDbrudskDgfjWsqMlNQ6vbzuZxqxcXLojTorIfxJpMP9kx31x9iudWUfZbeYYkLEA7SOxGQPrTfCOj32i2E9vf61c6vJJcvMss4wUVuiD2FJ02o3lp+o1O7stf0Oq0BlMs4UqSAu7HXv1rXrzj4Y/wBgp488Xx6bHqa6gZImvmuM+STg48v26/04r0eirDklb0/FBTnzq/qFFZ9lrWk3mrXmk2uoW81/ZBTcwI4LxbumR2rQqHFrdFJp7HK/EO18QXA0ptDh0qSKG8V703se5ki9Y/RuvPWq2tWQ1LSLzTy4T7TA8QcoG27lIzg9cZrq9S/48ZfpXL6oL1tNuhpzRLemFvs5lHyCTHy59s4q1NvlW1iXBavuZvgfQ28NeFbHQ2uhdG1QqZRHsDZJPT8av6vptjq+nS6dqdrHdWkwAkifo2DkfqBVbwouuJ4ftV8SSW0mqBT57W4+QnJx+OMZrUp1JS9o5X1vuvzFCMfZqNtLbMueGYYbbFvbxrFDFEEjRRgKowABXLfHYm40PTtNsfEB0nXJ71H0xPPMS3MinmNiO2G74GcV1uhf8fMn+5/WsH4m+Hb/AFzVfC9xZaXp16mn6kJ7h7qRlaJOOUwRk8dDnkDitMJJKspSf9fMjExbpOMUddpn2z+zrb+0BELzyl88RZ2eZj5tue2c1zWpaT4wOreIbu01+BbG508x6bai3G63uNv3yT15B6+vtXW1Q8Rww3Hh7UYbi4ktoXtZVkmj+9GpU5Ye4HNZ05tS238rlzhePp5nn/w+h1e68A2ln4s00RXZjkhuIZI0USpubBKrxyD+OM96z5ZtV0j4h6D4a0Oz+y+GxZSPOkdtmMMN2Bv7Hp+ffNVP2frtrn4fLGHupYLe7lit5p8ZkjzkEDJwOenrmulluPEFr4lvbi8+xL4ZhsvMVlyZxIOWyPTGe3pXXVvCvUi0uunT5LvroctK06NOSv01/wA327m7T4HWOZJJGCIrAsxOABnkk14ndfGRY9V1PVLOVL3R40ihtbB08qdpGBJkyeSg2nP1XiseS6+JHxet3gsIINO0hSFcCQxxSv6Fjy/Xp0HetI5VVXvVWox6t/l6kSzKntTTlLol/Wxv6v8AErxfJfan4S8K6mPEmqXd6xtr6ztwEtYf7i8YY9cseB6nt1nw3+C2m6erat402a5rc8glbzHZ44z17/fbPUnj0Hr1Hwi+H9r4A0OazW4S8u7iXzJrjyghxgAJ3yBg/meK7ajE45RvTw+i6vZv/JeQUMG5WqV9X26L/P1CsXxPJNHD5ltH5syxOY03bd7Y4Ge2TV7WNU07R7Jr7VL2CytlYKZZnCrknAGTVTW2VmhZSCpUkEdxxXmWa1sehdbHCnUfGk3gQX0Og2sHiI/8uMs3yAbsZzn+7zjNdLamZraJrhFScopkVTkK2OQD3Gakoq5zUtklr/SJjBx3dyW0/wCPqH/fH866OuC8Ha8da1S+hOl31j9gvRb7rhNomwfvJ7f4iu9qZwcHaQ4yUldFfU5ri3025uLW2N1cRQu8UAbaZWAJC5PTJ4rA060j8Y+FNOufF/hqO2ug4uDZXB3+RIpIBz9Ofx5rp65X4kr41bT7FfBJs1uDdp9ra4xgQ85xn8M45x0rSjq1FaPvtYironJ6rsOorGuF8Sf8JfbNA9j/AMI/9mbz1YHz/OycY9un61HpenT6f4k1S/u/EMtzDfFDBYykBbYDj5eecn2FT7NW36X/AOAPnd9uv9M6CD/XR/7w/nXS1wVv4j01vGg8Lhpv7RWBbkjyzs2Z/vdM13tTKEo2utyoyUtmeJeGfB+m694x8cwWniTVLWZdahuJvssTQFSpc7Nx4cEk9PQGvZmubfzmtBcRm4Ee/wAveN+3pux1x71wPhjxZqn/AAtvW/CWpLbXcL/v7OayjyLdAPuTt2c8df6irnirwPPd+OtM8YaHfpp1/FiLUWZS/wBpth/yzA6A8Yz/AIV34i85pVZWVk116L07HHQtCDdNXd7P73/maNFFMeaFJUheWNZJM7ELAM2OuB3rzjuJ7b/j5i/3x/OuXuPBekn4yw6kPBTOrL9vfWvtbbVuRwF8vOOwP1Oa6i2/4+Yv98fzrT1PXNI03UbDTr/UILe71BzHaRO2GlYdQK3oVJwb5Oqff9DKtThNLm6P+tylda9eQ+N7Tw8ug30trPatO2pKP3ETAn5CfXj9RWlrP/Hif94VbY4UkAkgdB3ry2K/utYnPjbWJdX8PnSoJo59CkkDCSME4mKDnntx1UYPqRpqorpWt+L/AOD9wpT5HZ63/BHVjrXnOm6fpOoRaxo3gbUrrw/c2erLLqExjLCVznKqWPQ4/T3rtvDmsWevaJa6xp/mm2uVLx+YhVuCRyPqDXjXwp0uDxYPEej30OtW+mDUlvYX83aY5FYgoz9S2CMj29a6sLTcY1JSduW359V1OfEVE5QUVfmv+Xfoe6+Edc0rUNa1LS7O9jmvLAKt1EOsZPrXUVgeGbGytr+7ube0ginnVfOlRAHkxwNx6n8a364J8t/dOyPNb3gryH48eHZ9V8V+E7631LT4ZIbjaLe5mEbSAOrErn73TGPpXr1eCftHbB8SPBbZ+cSLxjt5yV52ZSjGg3KN1dafNH0vCtOpUzFRpT5Xyz1sn9l9z1Qnk0KSDkEihvvH61geLPFNnoFlLMsE2pXMLRiSztMPMoc4DFc5A969KEJTlyxWp81KcYR5pbHT+L7DxLfNph8O6xBpohu1kvRLDv8AOhHVB6H8vrW/XA6r4z8UaX4r+x3Hgm9udHuJ4ILS8tWDt84yzOv8IHP5V13iLWtN8P6Pcatq1ytvaW6lnY8k+wHUn2Fazp1Eoxtvta36GcKkG5Svtve/6lLXl8y4ePcy7o9u5TgjOeR71yPgrwfp3heGRopJb6/lyJr+55mkXOQpPoKteK/GVlBoum+IbCxvtUtNRMSwi2iJcK+fmIPQDFHh9fEg1HVTrjWJszOP7OEAO8Rc53+/T9aFGpCnLWyf42/yuJunKa0u/wArnW6D/wAtv+A/1rUrL0H/AJbf8B/rVW08P3EHje98RNrl9LBc2yQLpzN+4iIx84Hqcfqaxik73djWTatZGhrjKtiWYgKGBJJwAK8xs5PGGj6zEjN/wkmn6pfs3noQg0+DHH+9/wDW966X4lza3cTQaDb+Hf7Q0a/tplvbn7R5Zjbadqe2Tjn3rldCtPFVp8LbOx0XS7TRtYgAjjtrqUyIiBznJ9SOa6qUFGF21r3t5673Vn/wTnqT5p2V9O1/LTsz1uy/484f9wfyrL8a+HLTxX4em0W9ubu2hlZWL20uxwVORz6cVo6V5v8AZlr5+wy+Su/Z93djnHtmrNcsZOElKL1R0SipRs1oyK0jjhto4I3Z1iUICzbicDHJ7mpawvBnhbT/AApZ3drp015Kl1dPdObmYyEO2Mgeg4qxpPiPRdV1jUdIsL6Oe901gl3EoOYyen1/CqlC7fLql1FGVkubRs1aKKKzLCkZVZSrKGUjBBHBFLRQBXtLGys932Szt7fect5UYXd9cVYoooAKKKKAPJPjJo0us+LoJvtXhq5h0rRLi5OmarLKpYtIuZcIRhcR7d5ztyeDXovgzUI9V8IaNqkNm9lFd2EE6Wz/AHoVZAQh+mcfhS694b8P6/Jbya3oun6i9sSYWubdZCmeuMjocDI6HArVACgAAADoBQBz+vy+NEv8aDY6BNZ7B817eTRSbu/CRMMdO9cxpMnid/jJp/8AwkVro8H/ABT955X2C5klz/pFtndvjXHbpmvR65C+/wCSy6T/ANi/e/8ApRbUAdfUV5/x6Tf7h/lUtRXn/HpN/uH+VAHKCxshqB1AWkAvDH5ZuPLHmFP7u7rj2qyODxWL4ts9fvbG3j8PapBp1wtyjyySx7w8Q+8o4PJ/yRWzVyXup3JT1asV7qxsbq5t7m6s4J57Zi0EkkYZoiepUnpWd4ruvENrDZN4e02C/ke6RLkSy7PLhP3mHqan8Ua3Z+HdDuNY1BZjbW4G8RJuY5IAwPqam0jU7HVrKK80+5jnikUMNrAkcdCOxGeRVRUklNq6/AmXK24J2f4m/oWPMmx6D+tVr/WtUt/Gun6HD4fup9Pubd5ZtTVh5cDDOEI9TgfmPeoPBWtaVq8+ox6bfRXTWcohuAh/1b88GulqV7jakh/Gk4szdP0rRbfVr7VbGztUv7ohbueMDe5UcBjWlXjGtfDzxJoPjS2v/B+q6n/Z2q60l1qUEUqosCA5YnJy4OW/DAweK9T8W6tJoPhy91eLTrnUXto94trZcyScgYA/HP0Fb1qSvHklzX/4azMqVV2lzR5bHIfE6RtM8XeG9YNzr0scsjWP2KyXdbkv/wAtJeegz79O2K1dQuDaWFxdCGScwxNIIohl3wM7VHqegpNW0S38SPoXiu4l1XT7iyh85LPzdikyKMrKvciqniqRofDOpzLfNp7R2sji6VNxhwpO4DvilNqXJHqtH944px55dHr+AnhfVW1vQbXVH0+509p1JNvcLh0wSOfyzWnXHeHda1G5+Ftvq2hyP4j1BbfEbTr5LXEittbI7Ec/XFdTpkl1Np1tNfW4trp4laaENuEbkcrnvg1FanySl01a/rqVSqc0V6J/10NjQv8Aj5k/3P61yHxu03VtSPhqPTf7c8oamv2o6bKE2R8fO59Bjjt19q6Lwtq2m3ms32n2t9BNd2agXMKPloiemR2qfxf4l0TQW0+x1lpANXuPscKrEzhmYYwcdBz+tVh3OnVTUbvt8ia6hOm03p/wTXsLy0v7VbqxuobqBiQskTh1ODg8iuN8d6lc+IvAOoXfgbXbd5rSRvOaCMT+aIwS8IHI3Hj/ACc10vhfw/pHhnSE0nRLNbSzRmcRhieWOScnmsLxXDD4J8A6vdeFLfSNKmTdcDz/AJIS5I3McdTjoPoKdHkVVcuuqtf9RVeb2fvaaO9v0OD+HXiuO5tb24TSdM0Dw5bwq1nB5qpMJCSGDqT/ABNnB4zx1rM1n4z2Fr4deSPS5E10yNH/AGdMc+UASN7kDp/s9fw5ry34jeILXxZ4j1DVdNi8s3FlF/aMkpCxNJGFyYweQCyqBnk5969L+D+ieDNFXRpLxnl8SatbtPCl3EQyryGCryB0OCeTXt18HQpR9tVi239lemt3+bPJo4qtUl7KnJJLq/XovyRz/wAMvh3H42Z/F3iK6he0uZHItbT92d4bBBwMKo9Bz0r2TWvD0+oWOm6bo2rTaDHaXMTA2iDmNT9zHp/k5rWs7W1srdbeztobaFSSI4kCqM8ngVhQ+KLqzvdduNW0O8s9N0jbJHdD5/tSjklFH+ea8uti62Jqc0dlstNOm3U9ClhqWHp8st3u9deu/Q9KorP8Oata69oVnrFiJRbXcQljEqFWAPqD0rQrgknF2Z2ppq6MHx54U0zxn4efQ9WM62zyJJuhYK4ZTkYJBpniKWx0bTrdri4jtbO2iCeZM4AUDAGSfwqXxxf6/pugPdeGtHTVtQEiKtu8vlgqT8xz7Csnxt/wj+uPD4X1w2k1xcwee9g8vzlQRyMc4BHX2raKk4xUn7t3t8ruxlJxUm4r3v6tqWUZXRXRgysAVIOQR60tZ2oalo+gWtpFe3VvYQyOttbK7bQWxhUH4CtGsnFrXoapp6dSa0J+1Q/76/zqnqPjC4tfilpng2PSZJYbuze5kvNxAjxuwMYwfu469xVu0/4+4f8AfH86kTQbqPxxN4kbXr02jWYtxpp/1CEEHzB78f8A16ui4K/P2dvUirzu3L3/AAN+kb7p+lUdC1nStdsje6Pf299brI0RkhcModeo+tW55Y4kHmSIm47V3HGSegrNxadmtS1JNXRzdcr4o+H/AIb8Sa3FrGpw3TXcaoqtHOVGFbI4rT8X6zJoHh641WHTbnUnh24t7cZdskDP0GaqeHn17+0rzUdZvbaPS7xYm0+1ZNk0BK8o5PVu2Oea3pe0gvaQlb9dtDGr7Ob9nJXOkhRPtSSbF35A3Y5xnpn0rpq8w+GrWUMup6dB4om1+4t9QZpzMctbljxH9Bg+2c16fWdWHJJxNKc+ePMeSfBa1t4viR8Q5Vt7uGb+0FV/MuFdSCWPQc5zk+wOO1esyf6tvoa828B6xZWvi/x9cXmm6LpNvZXStPewzgvKACd0vJxxz25JGM16FZXtrqOmx31jcR3FrPHviljbKupHBBroxvM6nM10X5IwwllT5U+r/NmBWVqXh3SdR17Ttcu7dnv9ODC2kDkBd3XI6GtXOBk8CsG68UWUWv6VpMFvcXg1JXaO7t1DwR7eoZgfauekp3fJ5/lr+BtUcLe+WdS1q40/xJommxaNe3kd/OVkuYh+7tgMcvXYX+k6Zf3tnfXlhb3FzZMXtpZIwWiY9Sp7V59erpJ+KOhtN4gurfUlgfydNVyIp1Ocsw6ZHP12+1enVc/cUeXR28+7/rQUPecr9/8AIK5m+8L6Lba9e+KYbUjVLyFLeaUuSGQEYG3p2H5Vj/Evw/488Q3Mmn6D4gstK0aez8uUmNvP83dk4YcgFeOD61vSww+HvBlva3uoPMljbostzcPlnCL8zsfwzT5eSCcZavou3mLm5ptSjour/QrIqoqqiqijgBRgD6CuN+FE+j3llq95pGh3ek+bqUn2hbhiTLIOrDPQc9OxzVO2+JGk6pN4gSCCaXRtNsRM+oWz7i+8Y2qvUNyf++T0qf4O6x4bvdBk0rw7f6jeR2DAySXwPmfvMt1PbqPwrZ0KlKjPmi+np31/DcxVanUqx5Wuv9L8dj0nQv8AXSf7o/nWvXH/AA91bUtTv9Yiv9DuNMS0n8mB5WyLlP749v8AGr/iTR7zUfEOh3lt4judNjspnkms4sbb1cD5W56D8etcvs7S5ZO349PI6Oe8eaKv+H5nQ15b8bNUvrPxF4UtNP0C2vp57vi6uLbzBENyghT1VsfNntiuz0mx8TQ+LdVvNQ1e2uNFmRBY2iRYeFgPmJbvn8fwryn9oy4MfxB8FLHLIsizBuGO0AyoM/Xr+FcOY1Xh6XPF3+H8Wu6PoOGsJHHY5UprS0+rW0XbZp/j6npx61mWmhaTa+IbnxBb2apqd1GIppwxyyjGBjp2H5CtGVljV5HYKigliTgADqaraRqVhq1kl9pl5Dd2rkhZYm3KSDg812pySbW2x4L5W1fc7KsXxd4X0TxVZW9nrlp9pgt7hbiNd5XDrnGcdRgnitqs/wAR6YNa0G90lrq4tBdQtF51u22RMjqDRTk4yTTt5hOKlFpq5S1NEhuVjhVY41jVVVBgAegA7VzfifQ5tak05otYvdO+x3SzsLdsCYD+BvatiDTRo9hZaUt1cXQtLZIhNO26STA6se5pTwMngUKThK8WJxU42kirrHiC68P2UNxaaFfaw1xdxW7R2i5MStn5z7CtSw8ONa+NNQ8SHWL+Zby3SEWLvmCLbj5lHqcfqfWrWgEESkHI+X+talNVLRtFevmJwvK7foUta/48v+BCuC0bxVFqvinUNHtbKV7WzjB/tFXDQPJkZjBH8Qz+hrftLXxRBd61JruoWd1YS3StpkUMZVoYuchz3PT16GuZ1DwF4dudDfR7aGfTbWS8F4/2OUozSjuSc8e1aQjSi3Gb7arp+REnUaTgvk/6Z1vhzUfEM/iLULC+0VLbR7eGI2V6JgxuCR8wK9sf0966SqRu7TTtE+23txHb2sEIeWWVsKigckk1j+GPE9xrmvajaR6PPHpcEcUlnqe8NDeq4zlCPT8fwqHFzTklZL+vvLUlBqLd2zparW2n2NrdXF1bWdvDcXJDTyxxhXlI4BYjk/jVmis7suwUUUUhhRRRQAUUUUAFFFFAGD478W6N4L0B9a1yZ47cSJEqxrueR2OAqr39T6AE9BW9XlHxz8D+LfEltqN9oOo2Mx/sz7La6fcWZdkdnBkdH8xQrMAq5IOApA+8a9Ss1uFtIlu5I5LgIBK8aFFZsckAkkDPbJ+tAEua5C9/5LJpP/Yv3v8A6UW1X9f8HaFrl/8AbtRTUGm2BP3GqXMC4HT5Y5FXv1xmuY0nw1pPh/4yaf8A2Yt4vneH7zf9ov57jpcW2Mea7Y69sUAej1Fef8ek3+4f5VLUV5/x6Tf7h/lQBzlFFZ3iXU20bQbzVEsp71raMuIIRl5D6CnGLk1FdRSaim2XblljtpZHjMqqhYoF3FgBnAHevK/C3hOG8u9J8ZeCYbjw8XuJFv7S+3HzIt3zbV55OOOfT0r0bQ9VN94cttZvbWTTPMg86WK4ODCOp3H6c/Sren31pqVlFfWN1FdW0o3RyxtuVh7GumnVqUFJJeT7ddOzMJ04VnFv1Xfpr3Qz4feFtP0HWde1GxluC+qzLPNG7DYjfN90Ae5rsqydEbb57YJwoOAMk9ag8D+JYPFeif2rb2F9Yp5zxeVdxbHypxnHpWUuepepLXb/AIH5GkeSFoLQvadrOk6jeXdnY6jbXNzZSeXcxRyBmib0Ydqv1zNj4F8OWPjWXxfZ2j2+pzRskvlyERuWOWYr/eP+ea6alUULrkf3jg5299FfUv8Ajxl+lcX4uszqPhXVbASRxm4s5Yw8hwikqcEnsBWt4yuvE8Oo6VDo2m2lzpk0jDU5pZdrwpxtKjPPf1/rXP3ttr154mltbmPT5fC01i0cqNnzmkPBH0xVQhytSuu/3fqTOV042fb+vIx/h1oN3Y/Cm20WHVoVuZIZfLvLRhIkbOzEFT0OM10/h6yu9O0S0sb7UJNRuYYwst064aU+pFP0XS7DRdMh0zS7Zba0gBEcakkDJyeTz1NXKdas6kpPo3cVKkoRiuysZGis2mfEYW+n+EyYdUt2lvtXiwArrnarevb/AL6+tb3i/wASaToN7ottqdrcTyajeCC1MUHmCOT+8T/D169evvVnRCBcSEkABOp+teU/En4y3S63L4T8Caf/AGhqplEK3QAkTcV58tQfmIz1PAwetbYelLE1ElHZa6/i2ZV6scPBtvd6afhY9B+I/wAQPD/gfTWn1K4WW8ZcwWUbDzZT9Ow9zxXhOl6D8RfjNqa3HiG6uNP0eNGlgkeArACfuhF43nn7x7CuktPhd4isbRPGOtadH4u8Vz3MbPZXNwBDCpPLE9GIGPl+6OwOK95nl+zWUkxhZhFGW8uMZJwM4A7mutVqeCj+4tKT+129F+r3OZ0qmLl++vGK6d/V/p0PL9A+F/hnQNFg0u+0yy1G78lVurl4z++O4t0J4AOPyFLrnhYf8JS/jK3nupru10yS2trBAApba2Np7Hn88VreEfFEni/SBrEmj3WlZkaNYbj7zBT94ex/mDWvXFUr141Zc711v+v9I66dGjKmuRaaW/Q88+Bdn4rs/CFwviLzQzzM1nHdFjKo77s87S3T8a6/wP8A8JE2nRDxUlkNQM7Ai1OU8vPy/jipvEGpDSNFvNUa1uLoW0RkMMC7nfHYCsDxD49tfD/hvR/ENxpd66X80Si3ICyR7hnkHuAOneqm6mJm5RiveZMVDDxUXJ+6jvPGX/CQL4auR4TWz/tYBRbi54j6jPT2zitOx+0/YoPtnl/afLXzvLzt34+bGe2c1xfgTxnr3ijX7gN4Su9M0KONlju7ttsjyq2Cuz0/wruqwqwlT/dySubU5Rqe/FuxmeKPEGkeGdIfVtbvFtLNGVWkZSeWOAMDmsvWtM0a51i08RJZ28l79mKRXePm8o84B9Of1roL+ys9QtWtb61huoGILRzIHU4ORweK5TxprX2PxJpGgf2NeXEN/FKGuYkzDCFHRvr/AIUQV1aF7639Am7O8ttLepzmpaMNd1+DXxqNtq2kWsDGHTdiujXK5w4fsc8U2PUPHGqaDpV7Z6Ta6Tevd/6fa3rElYAcZX3P51L8LZvD8vhll8N6bc6dYxXUqeVcIVYvn5jyTxXVVrVqOEuRq/Ltf/JaGdOCnHmT33t/nuZ2r61pOmXlhY6hqH2KbUpvs9oQDuLngY4wCMjk8ZxW94K0O48P+HYtJvNYu9ZkRnLXN1y7BiTg9eBnFUVs7S6vrSS5tYZngmV4mkQMY2z1XPQ1uf2tpn9s/wBi/b7b+0vJ877L5g8zy843beuM1jze5yx9Wa29/ml8hNE0fS9EszZ6RYQWVu0jSGOFNoLN1P1qj4w8K6P4pt7OLV4pZFsrlbqHy5SmHXpnHUVuUjfdP0qVUmpcyepThFx5WtDh/Et9f6boV3f6ZpsmpXkSborWM4aQ5HA/DJ/CqWq6HY+LNH01tfsJoZInjuxB5pDRSgfdJHXGSKu+JdSk0fQbvU4rC4v3t03C3gGXk56D+f4VZ0u6a9022vHtpbZp4lkMMow8ZIztb3FXFyhBSira79SJKMpOMtdNjFk03UtO8VafN4b0zSYLG8uTJrUpXbK/oRjqev41o3Vxpvh34pxy6h4i1KS48RRCCz01lLW8RjAywI4BP9TWpB/ro/8AeH866GSCCSWOaSGN5IiTG7KCUzwcHtTjX/mXS3n5d/8AhtBOl/L3v/X9bnkunWPhPxrfeP8Awvo+mXWhXzzrFqF8qgmc7jkgE8AkNxxnOa9K0y0sPDfhm004TRw2llbpAskhCA4AAJ7ZJ/U1Zs9N0+yurq6tLG3gnu3D3EkcYVpWAwCxHU/WqPjLw3pPirQpNI1q3ae0ZlkKq5U7lOQcirqV1UkottR083skyKdF005JLm18utzNljjmheKRQ0cilWHqCMGqPhrRNM8OaTHpWj25t7ONmZU3luScnk1fiRY40jQYVVCqPQDpTq5+Z25b6HRyq/NbU898P/DvVbT4mWHim/8AE8mqJA8m2OdCHUNkKq84wN3/ANauw8EyaNo/jrxD4Zh1nVb/AFSdxqU0d3uaOFXxhUbp3HH09K1rb/j5i/3x/OuhEUQmMwiQSsoUvtG4gdBn0ronip1E1U7W6LrfsYRw0abXJ3v3MHW5/E1v4p02SzGmr4cWKRtTlnciVCB8pXtjp+tUfF3hzQ/E82keIJZ5LkWBZ7byZswyq4wdw6MOP6dK6bVbC01TTbnTb+ET2tzE0U0Z6MrDBHFZ0Ok6foXhm30jS7cW9lagJFGCTtGc9Tz1JrNVeWKcdJLTTt/n+hbp3bUtU/zOcsvDeh2EN5FpulWdl9sj8uYwxBdwwQAQO3NcV+z/ABx2fh/UtJ+w3MFxZ3rLLLNbeUZQSdvPU4A79M12Ola8194m1TRTpd7biwCH7VImIptw/hNHhZPEqR33/CST2UzG6Y2n2YEbYf4Q2e9bc840pwm97Pf+uhlyQdSMoLa62/rqdVoX+uk/3R/OotW8K6PqnijS/El3HK2oaWrrbMspCgN1yO9S6F/rpP8AdH86165YzlF3izolFSVmgrw39oyxjuPHXgtmF4nmz+S0sSDav7xSMH+93+le5V4b+0aJ5vHXgm1KzPbtcg7RnaW8xM8euP0rzczUXh3zbXX5o+n4TdRZlF03Z8s9/wDAz0mVEkR45FDo4KspGQQeoNcrq/hvS7aHRLPT9Wbw5bWl8JY7e2cItyx5MZyec/j1PFdY33j9azNb0HSNblsZNUskuWsZxPbFiRscd+OvQflXq0qnJLey/rofK1Ic0dtTuqhvvtJspxZmMXPlt5JkztD4+XOO2cVNRWSNTjNEXxCmkWq+KpLSTVwh89rUERn5jjHvjGaXWLCHVdKutNuWkWG6iaJzG21gCMHB7Gr/AItku44rqSwgSe7WAtBE7bVd8HaCewJrJ8NT6tc6FaT65ZxWWoumZ4I33KjZ7H6YrVtu9RWWv9aGaSX7t66f1qa/gLS7fRdFi0mzaVoLWNY4zK+5yBnqa6KsvQf+W3/Af61qVnKTk22WkkrIpa1/x5f8CFYlbetf8eX/AAIViUhmzNY2eqaGdP1C3jubW4h8uWJxlXUjoan02xtNN0+DT7C3S3tbdBHFEgwqKOgFOsf+POH/AHB/KpqfM7WvoKyvfqFFFFIYUUUUAFFFFABRRRQAUUUUAFFcD8YPE/iDwnpcms2M2kW2m2tuzu14kkkl1cZ/d26KhGzdg/vDnBI4613FhM9xY29xJF5LyxK7R7g2wkZIyODj1oAmrkL7/ksuk/8AYv3v/pRbVd8Q+NfDegah9g1W+eC42B9ot5H+U9OVUjtXM6P4o0TxH8ZdP/se7a48nw/eeZmF0xm4tsfeAz0oA9IqK8/49Jv9w/yqWorz/j0m/wBw/wAqAOcpssscMTTSyLHGg3M7NgKPUmnVxfxVvNROmxaHZ+FLjXodUV4ptkhRIiMbdxHTnnt0Na0aftJqP9fiZ1ans4OR188dvfWbxSrHcW08ZVgeVdGHP1BBqLSdOsdJ0+HT9NtY7W1hGI4k6KM5qj4KgurXwnplte6fHp08Vusb2qSbxFjgDPfjFbFTO8W4J6XHG0kpW1K+g6Hdf8JtP4g/tu9+zG0EH9nf8sQ2fv8A149O/XtXRabrGl6ldXtrp+oW9zPYyeVdRxuGaF/7rDsa5/wJea/cazrkOraVFZ2UEqrYTJLuNwnOWI7dvzx2re0vRNJ0u7vbvT9Pgtp76TzbqSNcGV/U/r+dXPtN6pK1rEw7xWl3e9yhoPh+603xJrOrTa9fX0OoujRWk3+rtdo6J9fw/HrW9I6xxtJIwRFBLMTgADuaWo7qCG6tZbW4jWSGZDHIjdGUjBB/ColNzd5Fxioq0TlfGXjC007Q9PvdPs7jW4NRult45LDEiqCTlyR2GKnPWqV98PfDNvbaM1lbz2Uegu8llDBOwTLnLbgclueetN8RTXdtoGo3GnqGu4rWR4FIzlwpK8d+cVpNU3yxp/j66fgZwdRXc/w9NRPEX9rf2Hd/2F9n/tPyz9m8/wD1e73rmvHl5f2PgGCbUfEtt4f1FfKae4iTeHYcuiL1Oe2K4BPjfdWPh2G0utLlufECoVmkkURxBv4TgHJ4PtU3hvwL4m8d6tB4l+IFw6WPLQ2OSjFT0AUfcXp/tEfnXo08DLD+/iGoxT9W/Ty9ThnjI1vdoXba9EvX/gD31Xxt8W7l9H8Mq+keHlbbcX0hKNOB2JHXPXYv4nFeseE/h74Z8CaFcy6TZSTX8ds7NebQ9yxCH7meFz2A/HNYvhTQ7XxNf263uhaj4fh8M35OnRxy+XHOBjDYA5Xgfn15NXPG3gHxJeeI59e8I+MLrSLq+Cx3iTHzIxGoGPLXHynI/U80qlaMrUYy5I9v82r30/yHTpSjerJc8u/+Se2v+Ze+BN5cX3w4s7i6u9VupjLKGk1FcS/fPHuPQ1q/EvxJeeFfCdxq9hpE+qXCEIsUQyFyD87452jHNbVx9ut9Gk+zhby+itzsDfIJpAvGfTJ/LNZPhS98QXvg1LvxPpNvYaq0cnm2qPvTjO3v3GOM1xOSnUdVpWvtc61Fxgqaett7HO+B/FA8X+GLHWZJLT7VJHi5jt2JWNwSCOeR2/OtuvJPgfp+rPr2pa9qnhmPSBPB5MckKmGNyH5Ah7dB83t716E934g/4TGOyXS4ToRtS73vm/OJc/d21eLoRhXlGD0Wu6+4jC1pToxlJa7f8E2axvFmt6FocNjceIIhLBNexxxA2/m4kJ4OMHGPWsDTvGeuSeEdZ1y88J3kc1jctFb2iZ8ydAQN3I7Z5xnpxXZaLN/aFpYXdxZtC0qxzGCZQWjY4ODnuKydJ0pXmtL20a/4JoqiqRtB6+aOuorkfh34j8ReIpdVl1nwzNolrBceXZGZj5kwGQxKkcYwORxz7VoeONfuvDukR31pod9rMj3CQmC0XLqGP3j7D+oqHRmqns+vqvzLVWLhz9B/izxTo/hdLFtXmkiF9dLawbI2fLt0zjoPeptdJ3xDtg1oywwzqnnQpJtYOodQdrDoR6GsfxZcfZbVrryZJvJheTy4xlnwM4A9TU+60klqVqm23oU6K8t0b4kaxP4zsLG80dhZawiNZWyri5tlyQzyj+7kE/QZr1KtK+HnQaU+pnRrwrJuPQltP+PuH/fH860v7C0f/hIf+Eg/s+D+1fJ8j7Vt+fy8/drNtP8Aj7h/3x/OujrFSa2Zq0nuFYHjfQtQ16ytIdP8QXmivBdJPJJbqCZVXOUPsf6dDW/WB4507xBqWmW8Ph3XE0e4S5SSWVohJvjH3kwfXirotqas7epFVXg9LlfPORxSUUVmaD4P9dH/ALw/nU/jjxBN4b0iK/h0a+1dnuY4PJtE3OoY/ePsP5kVz/hS81671DUE1rSYrCGG7CWTpLv8+L+8fTt+ftW/feI3tfG1h4aGj38q3ds85vkTMEW3PysfXj9R61tGm1OzV7a7/qZSmnC6dr6bDvDnirS9e1jWNLsftAuNImENz5kRUbjn7pPXoa25P9W30NcJ8OrvxpP408Wx+I7GSDS0uV/s12jVQV5HykcuNu05OcHj2ru5P9W30NGIpqE+VeXW/QKM3OF359LdTmaZNLHDC80zrHHGpZ3Y4CqBkk0+sTWY/EM3iDTorNNPfQnSRdSWcZkbIwAo9P8A69RCPM7XLlKy2MKy1KL4maXf2OlXeqaNb298iRajBj/SAp6oc9OP5fSu/wBU1LXrHxLoul2Whvf6bcI4vNQMwBtyo4yMc5rznVL7xHY65F4K8B+HodPSFEmS+mQi1VScsoGOpJxnOc5r2MrI9sUZ9kjJgsnY46jNdVa0LWS5Xeyvqrrd2+85qV5X195Wu+norlfWtU0/RdMm1PVbuK0s4ADLNIcKoJwP1IqK+uIbrSI7q2lWWGUK8bqchlPIIPpiuTv/AA9q2i/Cy/0difG18SzJFqRCifc4IU5PYcjnqO1aniKHUH+HLwW0kGg332NArKA0dowUZA7YXkZrJ0oWVn1tfy723NVUlfVdL/09h3PSuP8AB+oNqXjXxK8PiGW9tbaRIPsLW5RbVwOcMfvZwelS/CrXrrxF4MtL68imE6EwtNIAPtBXgyLjjBP6g0fDzStH0SPVtP0vWn1Sb7a0t2ZZQ8kUjD7rY9h396vk9kqkZbrT8df60I5/aOnKOz1/A7vQv9dJ/uj+da9ZGhf66T/dH86165DpOH8L+JfFMnxB1Xwz4h0LyrdQ1xp99bKTCYc4UOx/iP8AjxXC/tFrff8ACd+C3szdlhN8gUHYG8xOQR3xnPtXuVeXfG/xlrfhfUNDt9K0Zb1Lt2Du4OC2QBGpHRjnrXNmnJVparlXu7XfVfme1wvKtQxydNKbtPdpaOL6vt+Ox1R6mgdayvCl3rF9oUFzrumLpl+xbzLZX3BQCcHPuOaj8SeJNM8Py6dHqLTBtQuRbQeXEX+c+uOg5rt9lJz5Fq/LU8L2keTmeiOl0rxTo+p+JtT8OWk0jahpio1yhjYKAw4wx4P4Vt1zmu63/Y/ibSLCDw/d3batIY57y3iG2AKODIeuOfyBro6KkUrNKyf9fmKEr3TeqMTWf+P3/gIqlVCw8TWniDV9Wt7W1vYG0y4+yym4i2B2GeU9Rx/L1q/UzhKD5ZLUqMlJXiReArbxFBqeuSaxqFrc2cs6tp8cUe1oY+chj3PT16GutrL0H/lt/wAB/rWm5YKSq7jjgZ60SlzO4RjyqxgePte0rw7oQv8AWLoW1uZ0iDbS2WboMCufuvEmlW3iWx8OySyfb76FpoAIyVKjJ5boOhrD0Lw14jvfAviQ60bjT9V1bUXmgivpFu47XB+RkBGAOv5A1e1BvEuladocdnp8GvXwkSC/unIjKJj55BXU6NOL5b3evW3TR9t/PU51VqNc1rLTp5/f+Gh6RY/8ecP+4P5VNUNl/wAekP8AuD+VTVxnUFFFFABRRRQAUUUUAFFFFABRRRQBy3jPw5rmszu2leJRp1vc2b2d3bT2YuYnRs/OgLLtkAJGTuUgjK8VuaDplvouh2Gj2hkNvY20dtEZG3MURQoye5wKu0UAFchff8lk0n/sAXv/AKUW1dfXIX3/ACWXSf8AsX73/wBKLagDr6ivP+PSb/cP8qlqK8/49Jv9w/yoA5yiiuV1DVfFdr4+tNPj0NLrw/dIF+1xN88L4yzP6Dtjv69qunTc20vUic1C1zqqQuoYKWUM3QE8mlrI1Lw5puoeI9N164E/23Tg6wbZSEw3XcvelFRb95jk3b3UdVoP35voP61q15H8Fbi+bx78QFutQubqKG9QRRPuIQZc4UHgcYGB6Zrv/A3iSPxVof8Aasem32nr5zxeVdx7H+U4zj0/+vW1bDypN9UrfirmVKuqiXRu/wCDsJ4a0G80nV9avrnXr3UotRuBNDbz/ctBg/Intz7dBW9RXO+OfGnh/wAHaXJe6xfRo4QtFbKwM0x6YVep579B3qEp1p2Su2W3ClG7dkUL3xZPbzeJF1zR59J0rSlVotRmb93dA9do/oM/nxXjvjH4j6h4yuG8JeALF7oXkRSe5lTaShGGABxtAB5Y1SGm/ED40agur6nnS/DsLYQfMsZTdn5V/wCWj9t3T6V2fjHSbnwZ4Be08FaXbLCsUq3tzLIBNHEUOZA3BLZ/kOK9iNGhh6kYuzqdr+6vXu/I8uVWtXg2rqHe2r9Oy8zN8N/B210zw0x+2BPEkkYKXhXfHat6IvQ8cbjn1GK9Q02Ge30+2gurk3U8cSpLOVwZGAwWx2yea5f4MGZvhloz3Es8sjxMxaYksQXOOT1Hp7V19edjK1WdSUakr2b/AK9PI7sJSpwpxlBWul/X/BNDQ/8Aj5f/AHP61D4t8W6N4Yk0+HVJnSbUZjDaIsZbzHA6ZHA5IGT61NoX/HzJ/uf1rP8Aib4PtvGfhp9NkZYbuJhNZXBz+5mA4bA6jk8VhRVN1EqmxtVc1B+z3LvgnWr3X/D8Wpahol3os7u6m1uR86gHAP0NP8b29nd+D9Xt9REhtGs5fOEchRioUk4bt0q1oFvfWeiWVrqd6L69ihVJ7gJt81wOWx2zVPxLqlpHpuo2cLWl5qH2aQJYNMA0zFCQmOvIprWreC69Bf8ALu0ux5v8CTayfDm0ntI5oklmlYpLc+cVO7GM4GOg4x7967iZnWF2jTfIFJVM43HHAz2rzH4c6tLqXgq/8P8Ah/wxd+Gb2Gxd4nfd5JncsAVZ8nqB1/pWdeXur+FdQ8P6l4ks/EWp6hZaZILh7Jw9szM5AD9iwBGT9K7q+FdWvPWzu7Lr3XX9Tjo4hU6MNNLLXp2/rQ9B8C6n4l1PTp5/E2hro9ysxWGNZN25Mdfbnj3rpLX/AI+Yv98fzrzD/hZ2q29qbjUfh/r1uhVdpVN25mJAHIHpWj4i8balpmh+G/EyWaWGn3N5Euox3qN50MbHoqr34J/LisamDqyn8KV9rPT82awxVNQ+Ju3l/wABHsVFY3i/VdS0vwzcanomkSazdoqtFaRvtMgJA6+wOenatOxllmsoJp4DbyyRqzxE5MbEZK574PFcbg+XmOrmV+UmrkPGGiXF54r0fWY9avLaGySRXso/9Vcbu7fT8enauq+1W32lrb7RF56pvaPeNwX1I9K4vQ/EN/4iW8nvNGbT4be7kgtZPOEi3MYP+sBH/wBf61cFOKco/wBXJm4tqL/qxbe0tXvlv3tYWu0QxrOUBkCnqA3XFZni7UtW0vT4J9H0WTV53uEjeJH2lEPV/wAP61redD9o+z+dH523d5e4btvrjrinjrUxlZpyVypRumk7D4JFilSV8hUIZuM4A5NZvhr4iW/iXWNNh0TRNTudKvI5mfUmiKRwvGSNjA9zx+YqDwX4gOtz3LSaXeab9kvjbD7Uu3zcH7y+xre0nwvDpvi7UvEEOo3zC+hSL7Ez/wCjxbe6r2J/qfWtYxhDmjUWvT+vxMpSlPldN6dToK5n4heFP+EssLG2/ti+0sWl4lyXtWwZNuflPPv+ddNWB458Nr4n0yCzbVNQ00QXKXHmWcuxm2/wk+hqKMuWad7eZdWPNBq1ytRRRWRoZPgyTxJJFMfE1vZQXAu2EAtn3Aw5G0n36131c1B/ro/94fzrpaqcuaTdrExjyq17mD4U1+81q91e3utBvtLSwuzBFJcDC3K/309v8RTfGFz4ot5dLXw5p9ndxSXQXUGnl2GKHuy+p/P6VD4Tt76HxH4iluvFMerQyXKmGyULmwGPuHHPPHX0z3rGur7XfCGszPqk2peIrbXdTWKyitrYY06Mg/ePpyP++SfWulQTqPltttrrp/TMHN8i5r+uncu6vDeXGlXUGn3S2t28TLBOy7hG5HDY71B4ejvLXSbSx1bUYr7U4oR9olUBS5/vbfT3rRrJj8O6VH4rl8TrDJ/actuLZn8w7dgx/D0zwKwjJcrjL8uv+RtJPmUl+ZjtcfaPjLp1mmo6xCbWyMr2yxf6JMGOMls/eGfTsOa2r7xX41s/Fr6cfAs91pT30VvBfQXAP7ph80rDHAH4ema53SdR8RS/G64sbiaS20KK0X7PFIgC3D/LkoerEHdnHQCuu8ZeD9W13V3vrHxjqmjxtYPai3twCgcnPm9Rz29eOCK7GoRlFVLW5V39eltfvORc8oycL35n2/Xp9xp+NfC2neLdNgsNTlu44oLlLlTbTGNiy5wCR25q34mihn0S5huIfPhdCskWM71I5X8an0Wzm0/R7OxuLyW9lt4Uje4lHzykDBY+561xHiPwXrM3i8+I4/G2qw2X2iKQ6YF/c7VXBXr0PXp3Nc0LS92U7JXtv/Wp0SuveUbt77GN4amurr4bOPCOinQbmMSR2VrfqcKwbqfUHnk965b4AX1wuq+JNJ1e3VNaNwLq5lG394Dxj5eOCc/8Cr1m5+aCTcjSZQ/KDy3HQV4n8Hp4tB8Y3VqvhvX9PTVZfJiilw8UG0FiWbAOefyPeu6hJVaFbTs/PfvuzjrJ061LXy8vu2PoDQv9dJ/uj+da9ZGhf66T/dFa9eUekFeHftNatqi634Y0HT765sFuJTI8sDlSWLKi9PTJPXvXuNfOn7RreKH+I2hxiCFLUSINIkVj88hZN+/0Ibb+Fc+KnVp0uelLlkmtfVpfqe1w/Qw+Ixyp4mnzwcZ6ekJP9D1fRLObT9ItLG5vpb6aCIRvcyDDSkfxGrbKrYLIrlTuUEDg+3oaxtEm8TPrmqR6zZ2UOnIU+wyQybnk4+bcPr9K2x1rsqJqWr+48KDTjojK+GNjq9xqmseK9cttV0u71CXyRplzc+ZFEkfAdB2z/j1zXX69ftpei3mpLaT3jW0LSiCBcySYGdqj1NclfXGleJviLBZ2fiLU7O98MMJry0iBSGcOBgOTwwH49T9a7S9+0NYz/YmjFwY28ln5QPj5Scds4ravrNSkt7adl0/Ayo6QcYv5931/E5my1Nta0yy1VrG4sGurdZDb3C4kjz2IqSsG91rUPDHg+PVPH11bm8hUC5kso2ZCWchcDrnBGa27eaO4t4riJt0cqB0OMZBGRWVSDTbS0u/Q0pzTSTetvmL4S8RaRfeINU0C1uS+oWCo1xHsI2g9MHoeo6V0Oq3kenaXd6hMrvHawPM6oMsQqkkAevFcr4N1uxuvGOt6NDpVxBd2sUTzXbW4VJgegD9TjPf3rV8UaPrGp6no1xpuvS6Zb2VyZLyBYwwu04+Q56dD+fsKpwippPRW6+nl3JU5OLa1d+nr+hQ8L+J4fGPge08QW9nPZx3DsBFNjcNrFeo6jipa2dVjji05Y4kVEVgAqjAH4VzWt2txfaPeWdneNZXE0LJFcKMmJiOGA9qzlyym7aL8i480Ya6v8zrrL/jzh/3B/KpqxvBNjeaX4V07TtQ1J9Su4IAsty4w0h9f6fhWzUySTaTuVFtpNowfFnhqPxBc6TO+qahYnTbsXIW1l2CYj+F/Uf8A163qKwfG/iaLwtplvfS6bf34muo7cR2kW9lLfxH24/lVx56loLXsQ+Wneb+ZvUUDkZorM0CiiigAooooAKKKKAPP/i7dazpto2p2/iqXRrWO2aOztbS2Sa5vr9j+6jAdTuXjGxcE5JJAFdnoT6hJodhJq0UcWotbRm7SM5VZSo3gewbNc54t8BW3iLxRZeIj4h13TL2xtnt7f7FLCEjDnLsFkjfDngFhg4GPXPV2cLW9pDbtPLcGNFQyykF3wMbmwAMnvgCgDE1/xZa6Nf8A2ObSdfum2B99lpM9xHz23IpGfauY0nxBb658ZNP8jT9Xs/K8P3mft+ny227Nxbfd8xRnp2r0euQvv+Sy6T/2L97/AOlFtQB19RXn/HpN/uH+VS1Fef8AHpN/uH+VAHOVjanoP27xNpmt/wBqX0H2BXX7LG+Ipt3dh3//AFVs0VUZuLuiZRUlZhSjrWJ4o8RW+gNpyz2d5c/brpbZPs8e7YT3b0FLqGq6lb+KtP0mHRJ7ixuY3aa/VvkgI6Aj3/rVKlNpO3f8BOpFO39anKfD7WvCvhXx3qmmWU+uaxqmraoLe6kMJZLdhkgE9CBkjPPT0FepT+KNGh8XweFJLhhqs9sblI/LbaUGf4sYB4PHtXH6J4/8P6XHrF9rlpNoEUN8LQS3MGDduATuXaMtwP5VwOu+LfFPxc1Z9I8A2D6XYQqy3GpynY8iH+AuBlAf7oOT3xXpfVpYifNNNJLVt6fl+CPP+sRoR5Yu7b0SX/B/Flzxz8cdZtvGd74f8LaPBeCItawu2XeSfON6hTyvt1PqKtfDf4MXcmsxeLPiBdi/vnYzNYSfvAHJyC7Zwcf3AMfyre+GHhXwP4E1yx8PNJDP4xlszO8rKxO3GG2HGFXg8dSM16pTxGLjQXs8NHlTWr6v/gBQw0qz9piHdp7dF/wSrfIkemvHGqoiqAqqMAD0Fcpry6e2iXo1aNJNPEDtcqwJBjAy3A56Cut1L/jxl+lc8wDKVYAgjBBGQRXkp2dz0mrqxk+DbvRb7wxY3Hh5QmlmPbbqEK7VBIxg89Qa16ZDFFBEsMMSRRqMKiKFUD2AoeaGOVInmjWSTOxCwBbHXA705vmk2hRVopMfLrWl+HrK41XWbyOzs4lAeWToCWAA/Oui+1W/2MXnnR/Z2QSCTcNpUjIOfpXEt9u1DxZFoN34at9Q8O3FqZLq6mIZUkU5Vdh68gfnntVf41Wehalp+g+HdYt9aNtf6gkUX9mLhUIGAJO2zB6Y7Z7VvToxk4xe77a6enfcxnVlFSkuny1/yJ0vtc+IXgvz9Fm1HwhdLf7Q9xAGeSNDzgejZ/Qik8WfD/wWt7f+NL+CW11KGJrh7+KR90TJHjzAoOMgDPTqBXReBvDVn4R8OQaHY3N3cQQszK9zJvYZOcewHYVDD4o0TUvEWseFds8lzp9uJLtGgOxkcdAf4uD0960VWSm/Y35Vfbtpv/wSPZxcV7X4n37/ANdjzX4YeJ9EUaf4T03WtV8RO1vJc/2hcRMAvzHKNuJK4989evNd/etdrYz/AGHy/tXlt5IkJCb8fLnHbOK4Dw03w30XTbnx9o1pdaNZGM2rpOHX7rc7UOSSSB6/hzSah8QfK+JWgaTBcW40TU7JZvNkjKszvu2YY9OgGPeta9B1a0pU4vS9791q9tDOjWVOklUkulrdnoty54IXUP8AhK5p9f8AEqyeIPsKrd6Pby5ghGflkAz1Ixn3Y89K6LxhperazoxsdG1GCwvWmjZZ54RKoAYE8EGqug33hnUvFWsNptvH/bFkVt76byCrEdhuPUcfp9K5n4i6splu7DxWb7QNBiuIHstTspCZLmQclNqjOOv0wKlRnUrqys1bSy/BdfJb2Kco06Lu7p36/m+n+Z7ZCrrCiyPvcKAzYxuOOTjtWJ4t8Oya9PpUketahpo0+8W5ZbV9onA/gf1H/wBer3hzVbHXNCs9W0yZprO5iDxOykFh05B5zWhXEnKnPs0dTUakfIwJvC/h1fE9z4lmtlGpXtsLKWRpSA8f93GcZ4A/Cqdj4e0nwvpFro+iWv2ayjLuqby3LHJOTzVP4xx+FotAsdV8Vx30lrp9/FNCLTcW83OFyB1Fb+susgt5FztZNwyMcHFazc/Zptuz+7Tb8/kRBR9o0krr79f+GPIPGfgPWtc+KMesWN9caXZtYrHJfQTASI6n7gXIOCMe3f2r05RhQuSxAxk9TS0UquInVjGMtoqyCnQjTlKUeupg6hpugeOY7WFtQe4hsb9X3WdzjbKh+6xH16V6NXjXhHxHpekxWZ0/wTqumrqOtNbyRJByHyMytz93/A+ley08RCULRe3T9dhUZRneXXqYOg6Lqth4j1nUrzxBcX9pfOjWtm8YC2gA5Cnvn+lJ4y8OP4hXTtms6hpn2G7W5P2STb5wX+BvUVv1z/jbxPB4Yt7GWfT7+9F7dpaqLWLeULfxN6CphOpOonHf5dipRhGDUtivRRRWJqcj4D1zxNr+nazNd6fFp1zDdyQacJY2UEAfKXB6jOMke9d/4OTX4/DdoniiW0l1cKftD2wIjJycY/DFUYSTPHnn5h/OulrapVUr8sUkzKFNxteV2cbr3w70i9tNWXSbm70K91a5juLy8spSJJGQ5xyeAcngY5rrgvl23l7mfamNzdTx1NOSSN3dEkVmQ4YA5Kn3rF8W+KNG8NLYrq9w0J1C4Frb7Y2bc59cDge9HNVq2hv/AF/kg5adO8tinRVfVL220zTrjUL2Tyre2jMkr4J2qBzwKj0XU7PWdJttU0+XzbW5TfE+0jI+h5FZ8suXmtoacyvy31MrxJH4T0/XtH8T+IZIra6tZhb2k8jkAM56YHB79eldX4TufFFxc6sviPTrOzijuyuntBLvMsHZm9D+X0riNV8TeH5viDpvgrVNKa7mnZJ4ZZIleFZBkgc854POO9dqvjLw83jGPwnHfrLqrxNL5cYLKoXOQzDgNweDzXTKFT2aTi3pf0Xl263OeM4c7aklrb1fn+FjoK5bxj4mt9M1vSdBksL6aXVGbZPFFmKLbz857V1NU9Y/48W/3hXNFpP3lc3km1o7HD+G7DxBY22orq2sQ6lNLcPJaHytgiQj5UOPeuF+Beg6hoGs+IodY1KE6jI6GWyjuBIcckStyTznAzzjrXeXPirQrfxRb+GZL9f7VnUskAUnHGeSOBkDIzVy20fS7bV7nV4LGGO/ulVJ7hR80gHQH9PyrrVecITjJW50unZ/kc3sYynGUXflb69/1JfD+iXS+OLjX/7avDbNZiAacT+5Vs53/Xj07nmuxrI0L/XSf7o/nVTVPG3hnTrjV7a51NPtGkWwub2FFLPHGcYOAOeo6eormtOq7JXsb3hTWrtc6KvBf2kbgW/xC8GytHNKsTeYUQn5sSrwAO/Fen6b4y/tTxBpNnpui39zpWpWBvE1QJiGPrhGzyDx+orzP9pW/kh8a+DYZG8u2hm+0FwvIPmIDz16DpXnZtD2dC1TTVef2kfTcISdTMl7JXfLPq19h9bM7rwnrieItDh1aOyurJZWYCG5Ta4wSOnpTPF+vx+G9GOqS2N3eqJUj8q2Tc/zHGcelZng/XNQ8Sa1favZ31ndeGGTy7TbGyziZSN+7I6dfzFdYpIIwSK9WpFU6vvLTt+h8vTk50/devf9Sh8TvD2teJdEh0/Qms7OLUJUTVZJVKTNb+isOdw9D9PWtvwP4eTwt4atdDj1C7v0t922a5bc5BJOPoOgFRwjxV/wnM7Stp//AAjP2QeUAD5/n55z2x1/Sp9D8TaLrWqappmm3gmutKlEN2mxhsY54yRg9D09KcpVHS5FrFa6fr+RMYw9pzvd6a/p+ZDr8cc1y0c0aSIyDKuoYH8DXOR+H4k8YSeJBqF6ZHtRbfZTJ+4ABzuC+tafxC1V9E0661SPT7nUGgjUi3t1y75OOPzzWLrniO403S9KvYtB1G8a/lijeGJPntw4zlx2x0qKcalvd66F1JQv73TU7PRZEjWUyOqjKgbjjk54rVrj9W8K6V4ssUsdW+0GK2uo7mPyZSh3rnGSO1dhWbUeVWepabu7rQwfHGt6VoWkx3Or30VnDJOkSNIeC5zgVVrS8VafY6jpqw6hZwXcaSrIqzRhgGHQgHvWbQ+XlVtwXNd32JdG8L2Vt4pn8VpdXrXd5Zx27wtMTCqrjkL2PA/X1ro6hsf+POH/AHB/KpqJTlLdhGKjsFFFFSUFFFFABRRRQAUUUUAFFFFABRXJ/Ejxk3g+0sJI9FvdSa7vILdmiXEVusk0cRkkc8DBkGB1Y9B1I6ygArkL7/ksuk/9i/e/+lFtW/f63o+nz/Z77VbK1lwG2TTqjY9cE1ykeqabqXxl0z+z9QtbvZ4fvN/kyq+3NxbdcUAd3UV5/wAek3+4f5VLUV5/x6Tf7h/lQBzlFFYPxAS8bwhfvZaw2jyxR+abtY95RV+ZgB7gEVUI80lG+5M5csXLsbkrmOKRwcbVJ5PHAryHT/jTa2/g5dQ1WGC51eW4ljjtLMlRtXG1nLfdBz15z6dcZOv/ABL8ReKHTw94Gs7mZyiCS8EQMkqlMPuUjCDJ6+1bfw1+Dw0DVrXWdavLW9mijbNoIdyJIeh3Hrj6da9enhKOGpt4vd6pdev3XPLniateolhtur6dPvsVPDngjxT8Uroa946vp9O0mJd9tZwrtcqf7qnO0EfxHJPpivWfhxeaRefDtm8C6ebKKESw20d3CY90yjAZ+5ycZPWug0L7830H9a1QAowAAPauOvjZVo8rVktktl8up10cIqT5k7t7t7v/ACOE8EaL42/4SKPxB4vvNIdzp4g+zW1sN8Um/JIk64I6jOMnpxXd0UVzVarqSu1b0OinTUFZM8pbxzrWs+PI4vDsH9qeFcvY3rxwMr2lwhyXZm/h6Y7HnvXUX11BZWU95cvsggjaWRsZ2qoyT+Qrmfig/i638b+HNJ8MqbHR7yVptQmt7QEFlbLeY2MAFcehJ711bhWUqygqRgg8git8SoWhJJJNfPfr5mFByvOLeqfy26eRR8P6xYa9o8GraZMZbScExsVKk4ODweRyKh1Tw7pOp63putXlu0l7ppY2rhyAueuR3rRhS3t4UihSKGIfKiIAqj2AHFcnqGpS+Lftem+FNfk0y80m/RL2RrckMBnKDPUHH6VnTTc24Oy79k9NbfcaTaUUpq77d2u1z0DQv+PmT/c/rUHiePxU+q6K3h+awjsVuSdUFwpLtFjomO/X9Pep9D/4+ZP9z+taclxbxzxQSTRpLLny0ZgGfHXA71lCXK72uaSV1a5LXA+IvGWuaD41NlN4JvLnSJ3hhi1K1IYlm6lx2Vee/b3rvqwvH93bWfg7VGudTt9NEts8MdxOVCq7qVX73B5IrSg489pRvfTr+hFZPluna39dTB8Zw+FvE2jNPffZdT0iIfaN8T70zHnJBXrjkY+tc3Z6L4d8b6hoXja3mnls7OJktrR4gseQxAJU8ggj9BWD8NbnX9G+EGnjSdDt9TvftbKbeOZR+6LnMhIJye3/ANau4uNK1KTxLpt/Y6wLPTLSJ0uNNjiXbKx6HI6YyPy9665xdCUoRns2k7/fp0vpqc0GqyjJx3Sb0+7Xy7EPinS7PWbu10+DXZNJvo50vXS0dVlnVePmHUr781a07WND17xNfeHXtftE+myRtOlxbZjyTwVJ4OKkl0fQ18QL4jkt4F1JYvswuWfBCn+HrjP61sWiqLuNgqhmdckDk8965XUXKlrt6Wf6nQoPmb0/zX6HRwxRwxLDDGkcaDaqIuAo9AB0rDl8N+Z45h8Uf2tqC+VaG2+wiT9w2TneV9ef0Fb1FZRnKN7dTSUVK1xHRJF2yKrL6EZFZWvf6yL6Gq/jLSdb1ZNOXRdffRzb3iTXBWIP58Q6x89M1m+JV8Tf8JrZPDJYjw99lcTowPnmbPGPbp+vtVKCavzLr/XzJc2nsczc+J9ak+IEfh3TfDs8ljBhr6/mOxFVlyDH688V11Lk4x2pkskcMTyyuqRopZmY4CgdSaJyjKyjG36jhFxvzO/6Fi0ZvtcXJ++v866KuS8PajY6tHa3+m3cV3ayuNksTZVsHB5+tdbUNNOzKTTV0FI33T9KWsTxxp2tar4cns/D+s/2PfsylLryw+0A5IwfUU4JSkk3YUm0m0rlKimQK6QRrJJ5jqoDPjG445OO2afUlD4P9dH/ALw/nXS1zEUka3cUTSIJGYFVJ5IB5wKs6hbeKH8Z6ddWeoWcfh9IHW8tnjJlkkOdpVuw6fkeuaqMb9bEylbpcr+FPBth4d8Q69rVrdXU02tTiaZZXyqEZ4X8z17YFdBdwQTxjzoY5fLO9N6g7WHQjPQ+9ShlJIDAkdQD0rAuNJ1xvGyawuvuujrZNC2meUMNJn7+7r/+qrcnUk5Tlrb8uhKiqaSitCrIiSRtHIiujAhlYZBB7EVyWreN9H8N6+dE1OxuNNsY4o/JvfJ/0dmbpGu0cY5/I119Q3dra3kax3ltDcIrh1WVAwDDoQD3opSgn76ugqRk17jszxD4NG11L48arqcSefGZJ54J1Zto3OB3HPB79K9rvtM0H4f6RrXiTR/Ds11dTSG5njtlLzSszAHbnoOckDjrVjS7W1s5I4rO2gt4zKGKxIFGSck4HeuqrpxGM9tUUkvdsla+6Rz0ML7KFr63bvba5X0y6N7p1teGCW3M8SyGKUYdMjO1h2Irn/iPr0ej6N9ntpbR9Yu8rptpPKE+0yj+EV1FYvijSNLvxa3t7YW9xc2Um+2lkTLRMepU1ywcFO8lodM1JxtF6nll1pOr+Ib64tdS8Lpo9zd6Shl1m1lBlSbIzCG9Ox5zj2qb4Iate3nh270jWLue41bSrt4bkTHcyrn5Ru79D3NX/FGv6hpnxC8NaWt5bR6fqIlSWJomaR3A4ww4A5H611Nr9i824+y/Z/M3/v8Aytu7fj+LHfHrXXVqv2PLKOjs15W06/1sctOmva80Zaq6fnfXp/W5saF/rpP90fzrM8N6ZrH/AAk/iK813TNEFtcukdlNbxDzpoAD8spPXtx9e2K09C/10n+6P51r1xxm4ppdTrlBSafYbGiRxrHGioigBVUYAHoBXhf7R82/x74KtJCfJE4cgn5eZUB4x7V7tXjXx80XV9V8a+D5LLS5Lq1in/fSrHuC/vEJDHsMAnnjrXmZopPDvl3uvzR9NwnOnDMoyqNJcs9/8DO5gt7e1j8m2gigjBJCRoFXJPPAqUda4/w5ffaviT4kt08QXV0lskSnT3tysduT3V/4v/r12A616lWDhKz8n9+p8vSmpxuvT7ix4vvPE1o2mf8ACN6TbagJbtUvTNNs8qHuw9T/AJxWnNbrZ297c6bY25vJVaQgKE8+QD5dzfpk1copc+iVv+D6lcurd/8AgHGaLd67e6Ta3XiPTotN1R0PnW8Um9U+Y459xg1PdzNb2s06xySmONm8tOWfAzge5rR1n/j9/wCAiqVKUk5N2CKaja4fDXV5Nd0FdUl026015utvcjDrgkc/XGa6iszQufOz/s/1rTok022lZDimkk3c5b4p67aeH/B9xfXd21pvYQwzLCZNkjAhTtHXB5/Csnw6t7pfhe2/4SHV4by4hi3XF6R5aMOoJzjHGOeK1LrxJoesazqnhiLdNe6Z5b3McsB2fNyMEjBxxVDVYdH1uC88P3zwXIeIfabbzPnCHoSByPrW1uWKhKNur9On9X1Mb3k5Rd+i9f68jstMkjm063lhkWSN4lZXU5DAjgg1Yqj4fsrXTdDsrCxhENtbwJHFGOiqBgCr1YO19DZXtqFFFYHibVNdsNY0W20nQTqNpd3JjvrgShfssfHz479/yx3pwi5OyFKSirs36KKKkoKKKKACiiigAooooA534iaDdeJPDJ0uzmhhl+22dxulzt2w3MUrDgHkhCB7kV0VFFAGZqXh7QNTuftOpaHpl7PtC+ZcWiSNgdBlgTinaXoOh6VM02l6Np1jKy7We2tUjYr1wSoHHFaNFABUV5/x6Tf7h/lUtZ3iZ9Rj8Pag+kWyXWoC3f7NC7bVd8cAn600ruwm7K5yPivxJo/hfTDqGs3awRniNeryN/dUdzXiit4x+MGuSRrJcaX4Z3h9rj92oXjggfO/U4zgH6V2XhP4S6/4gvz4h+JU7XdwxzDp/nfLHzn5tvAH+yv4mvWbbRpLW2jtraCGGCNdscceFVR6ADpXqKrSwV1T96ffovTv6nnOlVxetT3Ydur9f8jl/BHhHRvB+mtZaTE26Q5mnkOZJT2yfQdgKm1mx12413SbrTtXjtNPt3Y31s0W43CkcAHt+ldN/Zt1/dX/AL6o/s26/ur/AN9V57rTc3OTu331O5UoqKhHRLsTaD9+b6D+tatUNKtZbdpDIANwGMGr9ZGgUUUUAeV/HGTW4df8Itp2t6jYWk96YJ4rSEuHJKkF8cEYBGD6k9qd8VNSurDwpcW9npd/fTagGtE+xrloi6kBz7Zrr/HNx4nhi0+Lw3pVtfie6WO9M02zyYe7D1P+cUuo6dqq2Fz/AGeIPtflN5HmN8hfHy7sds4rsVWyptpaX/Pr1OV07upZvX/LoeSaf4P1bXfg9oVi8k9hrmnyC4tjdMy7HDnG8ckjb0/CvTdPhkhtY/tHkm6ZFNxJEm0SSYALfn607wxp3iRtBtT4hW0GqbT9oFu3yZycY/DFaf8AZt1/dX/vqoxFec24va7enn+hVCjGCTXZL7v1H6F/x8v/ALn9ax/FMfguT4geGzrUqjxAnmtpSbnG7j5unH0zU2h+HNUsvGt5rs+tXEllParCmnnHlxsCMuPfg/ma6Kexsp7yC8ms4JLmDIhmaMF489dp6jPtURapyun06abrb/MuSc1Zrr19f6sWKxfHGm6Zqnha/t9X0+G/tkhabyZSQCyAkcjkdOtR6z4Zj1PxVpGvtqeoW76YHC20Mu2GbcMfOvetPWYXudHvbeOMSPLbyIqFsBiVIAz2pRtGUXF/8AcryUk1/wAE8N/Z40jR20D/AISezsZrO8m32kieeXiYK2dwB79B+HvXeeH/AA3YaFd6rd6e9wZtTuDcTedIXUPz0HYc/wCcVn/BPwprmheALbT9Ws/sl0J5XaJpQxALcdOldt/Zt1/dX/vqunHVnKvUtK6b/BbGGDpKNGF1ZpfifP3jPwnP4e+Hfl69cW13dXniFbiR/tLqgDZHHvjOfTOe1eueIdZudAtdPmsdFvNXMlzFB5VtyyKf4jnqK3r3QRexCG8tLa5jDBwkqhgGHQ4PerUGn3KTIxCgBgT83apq4v2qjzq9m35a2/yHTw3s3Lkdrpfhc2Kz/Eh1YaDenQVt21TyW+yi4z5ZftmtCiuSLs0zpaurFHw8dUOh2R1tbcan5K/ahBnyxJjnbntmq+vf6yL6GtaqGqWs1w8ZjAO0HOTQ3d3BKysY1NmjjmieGVFkjdSrqwyGB6g1f/s26/ur/wB9Uf2bdf3V/wC+qQzN8PadY6THa2Gm2kVpaxuNkUYwoycn9a62se30+5SeN2C4VgTz71sU223diSSVkFI33T9KWhuVNIZwviXWrHw7olxrGpGQWtuBv8tCzckAYA9zUz6pp8ejDWJ7lILHyRMZpflCoRkE56da130qd0KSRxupGCrYIP4VBqPh9dRsJrC+tYbi1mXbJE5+Vh6VacLK66/gQ1K7s/8AhzkLZ/But/EXTruG8W512xtBLbiORtnkv/F/dPDfrXqdc1pvhm10+aGSz06zt2ijWFXjQBhGvRM9cD0rpaqrNSatey7ipxcb3td9ji/AnhWw0PxZ4n1S18QT6jNqNwrz2zShhbNycEZPPOBnHAArspP9W30NYfhzwjomgazq+rabbvHdatKJrpmkLAsM9B25JP41uuMoQOpFOvPnnzXvt+QqMOSNrW3/ADOSvJvs1lNc+VJL5UbP5cYyz4GcAdya5rwP4vuvE15NHJ4Z1TSrdIFljnulwJCTgqK67VdH1WfTLmGwuI7W7eJlhmPzCNyOGx3wah8OaLrtnodpbaxfR39/HHia4UbRI3riiLgqburv56foElJ1FZ6fIwPAFposeravqGj63Nqf2vUM3CtP5iQSA8ovp1/l6V1ejaJqll4r1fVrrxBc3lleiMW9g6AJa7RztPvUOieGbXR3cadp9taJLP50oiGN7k8sa6WipVbk7PR6a2CFO0Vfp2MrxRqF1Y6VONLW1n1d4nNjazzBPPkAztGa5jW/FupaXp/h+38QaDcRXOoxlr+a3Ia3sSoBbe3p/QHrXR6x4Y0XV9c0vWtQs/NvtLZmtJN5GwnrwOD0FXdas11DTZbOSJJophtkjf7rKeoNOM6aSTV+/wDX4ilGo22nbt/X4HF6T4h8N61cwrp2q6dfT7TJEI5FZwOhI7ivP/gjrH9peLfFgi0WCxjkn82WWKR33yBmGCTx6njHWvRNC+G/h/Q9RGo6TodpaXaqyiVXYkBuo5Jqn4D8F6v4d1PXIFttNt9HuLkTWUduW3gkfMXz9BXSqlCNOpGF9UrX9fIwcKzqU5Sto3e3p5i/ELxFfeG/CV3c6VDcyajclba0aG383y5G6Mw9OPzI4NP8JePNQfRfCsOveH9XXU9Wd7aZxa7ViePgyOP4VbqPx9K7TS7Wa3kdpAMEYGDWhXPGrTVPkcLvv8jaVObnzKWnYK8d+O/iLXNI8a+ErHTb9ra1uZv3yKB+8zIikNx0wa9irhPiVoHijWPEXhy60N9OFnZzl7oXEas4BI5UkE9ARxg5xXmY6M5UWoN3utt90fQ5BVo0sapV1FxtL4tvhduj1vtpuR+LbPWZ9HuE8M3NpYapIyYnmiyCAeQeOeOnWtW3EiwxrMyvKFAdlGAWxyQPTNXzpt1/dX/vqsXwjpvi77Hc/wDCTrp4uPtL+R9lb5fJ/hznv1rv1cOmn36ng7T66/caWi+LbXVPGes+F47G7in0lI2kmkUCOTeMjbzn866OsfTfDOjad4j1HxBaWnl6jqKotzLvJ3hRxxnA6Ctiiq4Nrk2svvtr+I6anb3/AD+7ocp49l1aHT7yXQraG61JYQbeKZtqM2e547Z7iodLe8k022k1GGOG8aJTPHG2VV8fMAe4zTtHh8XXup6s2vWNjb26XO3TmglyZIecFvQ9PTvxWp/Zt1/dX/vqifurk09RR9582voZvgSy1621fXJ9U1aK8sp5UaxgSLabdMHIJ79vXpXWPuCNsALY4BPU1yniKXxTo+nwyeHdGg1S5luo0mjknCBIudzZ9uK6yid3abtr+nl/VwhZXir/APDnJeHpPENx4ckuvFWlWOnaq9yVZLVwwaMH5CTzzjPf8s4qlbaDpNtr91r0FmialdRiKecE5dRjAx07D8hXY6lC89t5ceN24Hk1m/2bdf3V/wC+qJVG22tL9hqCSSetu5q2P/HnD/uD+VTVHbI0dvGjdVUA1JWZYUUVkeMZdfh8OXcnhi2tbnVgo+zx3LbYycjOeR2z3FVGPM0hSdk2a9FQac102n2zXyRx3ZiUzrGcqsmBuAPcZzU9Jqw0FFFFIAooooAKKKKACiiigAooooAKKKKACiiigAorzrw+3jjxE2q3lv4ssrC3g1a8s4YP7IEpVIpmRct5gycLnoK1P7C8e/8AQ+WX/gjH/wAeoA7GiuO/sLx7/wBD5Zf+CMf/AB6j+wvHv/Q+WX/gjH/x6gDsaK8z8RJ8QdL1jw9Yp42sJF1W/e1djog+QC3mlyP3vPMYH41t/wBhePf+h8sv/BGP/j1AHY0Vx39hePf+h8sv/BGP/j1H9hePf+h8sv8AwRj/AOPUAdjRXmXipfiFo9zocUfjawkGpaolk5OiAbFaOR9w/e9fkH51uf2F49/6Hyy/8EY/+PUAdjRXHf2F49/6Hyy/8EY/+PUf2F49/wCh8sv/AARj/wCPUAdjRXmkKfEJ/HV14ePjawEUOmQ3ok/sQZLPLIhGPN6fux+dbX9hePf+h8sv/BGP/j1AHY0Vx39hePf+h8sv/BGP/j1H9hePf+h8sv8AwRj/AOPUAdjRXmfgNfiF4i8I6frU3jawhkukLMi6ICBhiP8Anr7Vt/2F49/6Hyy/8EY/+PUAdjRXHf2F49/6Hyy/8EY/+PVi+II/iFput+HrBPG1g66reyW7sdEGUC28suR+99YwPxoA9Lorjv7C8e/9D5Zf+CMf/HqP7C8e/wDQ+WX/AIIx/wDHqAOxorjv7C8e/wDQ+WX/AIIx/wDHqxfBMfxC17QBqUvjawib7VdQbV0QEYinkiB/1vcID+NAHpdFcd/YXj3/AKHyy/8ABGP/AI9R/YXj3/ofLL/wRj/49QB2NFeZ6cnxCuvGmsaC3jawWOwtLSdZP7EGWMxmBB/e9vKH51t/2F49/wCh8sv/AARj/wCPUAdjRXHf2F49/wCh8sv/AARj/wCPVi6enxBufGeraC3jawWOxs7W4WT+xBljK0wI/wBb28ofnQB6XRXHf2F49/6Hyy/8EY/+PUf2F49/6Hyy/wDBGP8A49QB2NFeaWcfxBn8a6loB8bWAjs7C2ulk/sQZYyvMpGPN7eUPzra/sLx7/0Pll/4Ix/8eoA7GiuO/sLx7/0Pll/4Ix/8erFsI/iFceNNW0FvG1gsdlZWtwsn9iDLGVpgQf3vbyh+dAHpdFcd/YXj3/ofLL/wRj/49R/YXj3/AKHyy/8ABGP/AI9QB2NFeZ+GE+IWrX2vW8njawjGmambNCNEB3qIYpMn971zIR+Fbf8AYXj3/ofLL/wRj/49QB2NFcd/YXj3/ofLL/wRj/49WJ4FT4heIfC9rq8vjawheZpQUXRAQNkjJ/z1/wBmgD0yiuO/sLx7/wBD5Zf+CMf/AB6q+paV4+tdOubpfHVixhheQD+wxzgE/wDPagDuaK878J2vxB1nwrpGsSeOLCJ76xhuWRdEBCl0DED9771p/wBhePf+h8sv/BGP/j1AHY0V5l4sX4haLLoqR+NbCX+0dUisWzogGxXVzuH73r8v61uf2F49/wCh8sv/AARj/wCPUAdjRXHf2F49/wCh8sv/AARj/wCPVieBU+IXiHwtaaxL42sIXnMmUXRAQNsjL/z1/wBmgD0yiuO/sLx7/wBD5Zf+CMf/AB6sXTY/iFdeMdZ0NvG1gsen21rMsn9iDLGXzcg/ve3lj86APS6K47+wvHv/AEPll/4Ix/8AHqxNVX4hWfi/RNEXxtYNHqMV1I0h0QZQxBCMDze+8/lQB6ZRXHf2F49/6Hyy/wDBGP8A49WJpifEK78Ya1obeNrBY9Pt7WVZBogyxl83II83t5Y/OgD0yiuO/sLx7/0Pll/4Ix/8eo/sLx7/AND5Zf8AgjH/AMeoA7GiuZ+GGqalrHgq0vtXninvTNcRSyxReWr+XPJGCFyccIO5rpqACiiigAooooAKKKKACiiigAooooAKKKKACiiigAoooJA6nFAGF4L0W40Oy1CC4ljka51S7vVKZwFmmaRQc9wG5rdpAyk8MD+NLQAUUUUAYXiXRbjVNa8OX0MsaJpWoPdShs5dTbzRYX3zID9Aa3azbTX9DvNZudFtNYsJ9StRm4tI7hWmiH+0gOR+NW7G8tb+1W6srmK5gYsFkicMpIJB5HoQR+FAE9FFFAGF4t0W41i50GWCWOMabqqXsgfPzIsciYGO+XH5Gt2svVfEWgaSty2p61p1kLVBJcefconlKTgFsngEnAzVzTr6z1KxhvtPuobu1nUPFNC4dHU9CCOCKALFFFBIAyeBQBhw6NcJ4+uvEJlj+zzaXDZiPncGSWVyfTGJB+Rrcqrcalp9vNbwz31tHLcuY4EaUAyMFLFVHc7VJ+gNWqACiiopbm3init5Z4klm3GNGYBn2jLYHfA60AY/gDRbjw74P07RbqWOWa1RlZ487TlieM/Wt2sfw/4p8N+IJ7mDQ9e03UpbU4nS1uVkMZzjkA8cg/lWxQAVh+ItGuNS1zw5fwyxpHpd9JcSq2curW8sQC++ZAfoDW5WPq/irwzpFvLcap4g0uyiinFtI890iBZSAfLJJ4bBBx1xQBsUVHa3EF1bR3NtNHNBKoeOSNgyup5BBHUVJQAVh+BtGuNB8PjTrmWOWT7XdT7o84xLcSSgc9wHAPuK0NS1TTdNe1TUL+2tGu5hb2wmlCedIQSEXPVsKTgehq5QAUUUjMqqWZgqgZJJwAKAMPTdFuLXxvrOuvLGYL+ztII0GdymEzFie2D5ox9DW7WGfGPhMS2UR8S6Rvv3KWi/bEzOwOCE5+Y54471uUAFYenaNPbeN9Y11pYzBfWdpbogzuVommLE9sHzBj6GttmCqWYgADJJ7Cub0rx94H1XVv7J0zxdod5f7tn2eG9jeQt6YBzmgDpaKKCQASSAB1JoAw7LRp4PHOqa80sZgvLC1tUQZ3BonmYk9sHzVx9DW5XOWfjzwTeaqNKtPFuiT37P5a28d9G0hb+6ADkn2ro6ACsPT9GuLfxxq+vNLGYL2ytLdEGdytE0xYntg+aMfQ1uUm5f7w/OgBaKKgv7y00+ymvb65htbWFC8s0zhERR1JJ4AoAyfCui3Gk33iC4mljddT1Q3kQTOVUwxR4PvmMn8RW7Wbaa/od3pttqVrrFhPZXUixW9xHcK0crsdqqrA4JJ4AHetKgArC8A6LceHvClppF1LHLLC0pZo87TulZx19mFauoX1lp9v8AaL+7gtYdwXzJpAi5PQZNVNM8RaDqmp3el6brWn3l9ZHF1bwXCvJD/vKDkfjQBp1X1O3a6026tUYK00LxgnoCVIqxTXkjjxvdV+pxQBm+ENNl0bwno+jzyJJLY2MFs7pnazJGqkjPbIrUqtZX9jfGYWd5BcGCUxSiKQNscYypx0IyOPerNAGD4w0S41mXQ3gljjGnatFeyb8/MiK4IGO/zCt6snWfE3h3RrBtQ1XXNOsrRJjbtNPcKiiUdUyT97g8deK0LC7tb+zhvbG4iubaZA8U0ThkdT0II4IoAmrC8A6LceHvCdno91LHLNAZNzR52ndIzDGfZq1ru8tLPyftV1DB50ohi8xwu9z0UZ6k+lUNE8TeHdcurm00bXNN1G4tWK3EVtcpI0RBxhgDxzxQBrVh6Zo09r401rXHljaG/trSGNBncpi83cT9fMGPoa1NSvrPTdPuNQ1C6htbS2jaWeeZwqRooyWYngADvUltPDdW8dxbzRzQyKGSRGDKwPQgjqKAJKwtW0W4vPGWha3HLGsOnQ3UciHO5jKIwMfTYc1u1h6j4w8KadDLNf8AiTSbWOGf7PI0t2ihJf7hyeG9qANysLS9FuLTxprmuPLG0OoW9pFGgzuUxebuz9fMGPoa2xJG0ImEimMruDg8Y65z6Vzuk+PvBGrar/ZWmeLtEvL/AHbfs8F7G8hb0wDnNAHSUUVWvNQsbKe1gu7uGCW7kMVusjhTK4BbauepwCcexoAy/Aei3Hh/wzFpdzLHLKlxcSlo87cSTySDr6BwK3ao3Or6XbavaaRPfW8eoXiu1vbFx5kioMsQvXAHU/Sr1ABRRRQAUUUUAFFFFABRRRQAUUUUAFFFFABRRRQAVzvxE8J23jLwzLo9xeXVk+9ZYLi2ldGjkU5BO1lLL1BUnBBPTgjoqKAOX0DwD4X0PUodT0+yuY7uIHa7X9xIvIIPyvIQeCeoNdRRRQAUUUUAedWnw18vTry3a8tbe+g1OfUNF1a2t9t1btK5kIlJOJRuZlYdHTAODyOi+GmhX3hrwTYaNqdxb3N7CZWnlt1Kxszyu52g8gfN3ro6KACiiigDgbL4a6Wvie+1vUrXTtQn/tN9S0+Z7fE0bvGUaOVufMRTgr6YXjKg1ufDvw/ceG/Dn2G8mtpbqa6nu5xaxGOCN5ZGcpGp5CgtgZ69e9dFRQAVDfWtve2U9ndRLNbzxtFLG3RlYYIP1BqaigDxdfgTodn4o0X7HpejXXh2zupLiSO6jY3SAwyIsQfnzU3OrDdhht6t29oAwMDpRRQAVxnxN8H6j4o+xXGk6xBpt5aQ3UIM9sZkkSeLy2HyupUgcggn6V2dFAHDeGfBl9p2v6DqFzNpUUGj6J/Z6x2VqY2mlbZ5jE9ox5a7U9WJJ4FdzRRQAV5Hf/D3xhp/iWDUPDcvhS6tbe7vbmL+1LeQSL9rcPIG2Ah2DKMPwduVPrXrlFAGJ4F0E+GvCtnozXCXDw72eSOLy0Lu7OwRMnagLEKuTgACtuiigDl/HvhG28WXOhLfw2lxY2F89xc29wm4Sq1vLEAB6gyA57Y45pnhvwdN4f1SOTT/ABTrkmlIGH9mXky3MYyMDbI6mUAdQC5rq6KACszxZpC+IPC+qaHJcPbrqFpLbGVBkoHUrnHfr071p0UAeML8JvEcceqW6XnhNIdfEMeptBpTQ/ZUiAUG2UMRuKjPzEYf5h0xXs9FFAGX4t0n+3vDGp6L9pe1N9ayQecq5KblIzjuPbv0rzif4a+JNYjvJNauPDNjNPBb2aLplkwSOOOTeZhuwRMOidk55avW6KACsvxdY2+p+FtV068vDZW91Zywy3AYL5SshBbJ44BzWpUdzDDc28lvcQxzQyqUkjkUMrqRggg8EEdqAPE7yO51fRf+EVvvEXwxt9KkUQG5s/8AXqgwA0URO2N+ODuO04Izivb0G1AASQB1JzmuX8O/D3wboelwabZ+HtNeGAt5RmtY3dAWLBQxXOFzgZ5AA5rqaAKeuQ2Nxo15b6nII7KSB1uHMpi2oRhjvBBXjuCMV5Z4a8JfCrTtMtbO88TQapdQnAupNemV5Bu+TcBNgtjAJ7kZwM4r1u6t4Lq2ltbqGOeCVCkkUihldSMEEHggjtXNeHfh94O0PSbfTbPw/pskNtkQma1jd0XcSF3bckLnAzzgDk0AdTXLfFTTIdW8GXFtNqVjp/lzwXEc18oa28yKVJEWVSRlGZQCM966ms/xHoul+ItDvNE1qyhvdPvIjFPDKoZWU/1HUHqCAaAPLtX0HQtS8S6Nd+GfFvh+yebVbO81fTIplaK7lhcMJIVBykpxtJxhxjPIBr2GsLRvCHhvSobRbbRdPM1oiLHctaR+cSowHLBR83GcjHNbtAHE/FDSdJv7nw/eaxqGjQW9jes722qqrQXMbIUcAMQPMCsSp5xzxzWV4Q0Lwvb+LdDj8M6xof8AZ2iabNBbWtrKsl1M0hG8yODygCg9yWOSeBnsPGXhXRPFunQ2Ot2cdwkFxHcwOUUtFKjAhlJBx0weOQSDwas6doGhabcfadP0XTbOfaV8yC1SNsHqMgZxQBpVwPxe8M+CvEcVgfE99YWGoWheTT7i5kXCk43AxsQJEPGVP4EHBrvqwvFfhHQPFE2mz6zp8NzNptyLi1kaNWZDjDL8wOVYEhh3+oBABxfwI8OeHtB/tiS0fwxJq93eSzSHRpdyrbsV2rg8qMjOOcE4yeteo1Q0zRNF0uV5tN0jT7KR12s9vbJGWHoSoGRV+gDx0aNp+kfENdSm8beF5bK1v9Qu/sF2irPBNcj5hu8wjIYDnaCFLDvXdfCzTU0vwbbwrqNhqDSzz3MktgAtsHllZ2SIZOEUsQBntTl8BeEv+Ej1HXn0Owlu9SWP7UJbaN0d0ziTBXhyDgnPIUZ6Vv2NnaWFqtrY2sFrbpnbFDGERc8nAHAoA4z4t6bb3SaTqX9taTpl9YSzfZhqbbYZhJEUcAggo4ByHXJXnggmua+EOjyx6to/9o6/4Onk0TTpLOzttBOXlRtgLyscHACD5QMbiWz0FeieMfCuh+LbCCz1uyjuFtriO5t3KKWikRgQykg+mCOhBIPWrWnaDoWm3H2jTtF02zm2lfMgtUjbB6jIGcUAZ/xK0xda+H+vaS13b2a3lhLCZ7g4jj3KRuY+g71xsel+C7K8Wbwn8Qx4caR1MlpZX8MlpI2RnEEm5Uz/ANM9vX1r068tra9tJrO8t4ri2mQxyxSoGR1IwVIPBBHauc8PfD/wfoelWum2nh/TpIrUbYXmtY3kVQcqN23J28AZ5wByetAHUHoe1fPmneF7Xw9frf6P4y+Htzc29rJpsKXluqB4HcsZZmVyXnzwTgBhuzjdx9B1y2k/D3wbpkt+9v4d01lvbprp45LSNlSRgN2zK5AJG4jpkk8ZoArt4fsY/g6vhka4iWS6MtoNSO3ZsEYUSdcbT1xnGOM150+i2+uG6bV/FngKzubmO1s400vG1I45d5lXcQRN0VMcJ6tXtsun2MumNpktlbvYtF5LWzRAxGPGNm3ptxxjpWD4d8AeENC0q002z0DTnjtBthea1jeRQDlRu25OOACecAcnrQB09cl8U9G1LxF4cXQtO03TLk3koWW4v2OyyUAnzlVcM0gONoUrgnO4YrraKAPMvhx4L1jwR4rnW6/4qaHUkO/xDdSZ1CEqvEMu44aI4+Xy8AH7y5+Y+m0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kjpHG0kjKiKCWZjgADua+WNV+KWleLPiD4qtvEnxbvvAulaJqL6dpthpu1Jrho+HuJHZHypbICjHA596WufFPWdd/Zl+KNiuuJrl3oMsdhDrcEflfbrOd0USFRgB9pdWxxmgD1OX49adqF7cx+CvA/i/xnZWshjm1HSbINbFh1CO7Defpwa63wB8TPDnjfQ9Rv9DF615pm5b7S54DHeW8gBPltGe5wQOxPetX4b6Vp2ifD/QNK0mOOOxttPhWEIMAjYDu+pJJPua8q8QLDo/7afhmTS8RS694cuU1WNOBKsRLRSMPXKhc+i4oAdrP7RltoqWj6x8K/iLp4vLhLW2+0aYiebM/3Y1zJyxxwK6XSPi8LrR9f1bVPh/400C00TTpNQlfU7FYRMqDJSM7uXwM4OK5/9rb/AI8vhx/2Pem/zeu4+Pn/ACRHxv8A9gG8/wDRLUAdD4O1218UeFNK8R2Mc0VrqdpHdwpKAHVHUMA2CRnB9a1a4j4A/wDJD/BH/YCs/wD0UtdvQBzHhvxrpuu+N/EvhO1t7qO88PG3F1JIqiN/OQuuwg5OAOcgV09fN58Wf8IN8Qvj/wCLFgWeTTbbTZYomOFeT7OVQE+m4ir994T+KOn/AA0k+IK/FPWJfFMGnnVJbCSKL+zGATzGtxFt3AYyu7dnvQB9A0V4DrXxC8RfEGf4b+GPCmpP4afxbpb6vqd9CqyTW0CIN0UW4EBi5K7iOMV2ngzwr4+8I+MJoV8W3PijwpPYswGsyqby2uwflCuiDdGw65GR29wD0qsTxj4q0TwlZWd3rl0beO9vobC2AQsZJ5WwiAD1556AA182+Ktd+w6JqF34m/aIurfxzEJpI9M0GSOWzt5RkpD5Kxl3GAASxB60z4t3mr+Pvgd8IfFuoa5f2N5f67psNxHabFjMrsw+0AFTiRSpK87RuOQeKAPpJvE0Y8er4R/srUi7acb77f5P+igB9nl78/f74x0rerx7TdW1zSP2jbDwbP4h1C+0e38Fm6lF0ULTTrcBfOfao+bbxxge1YHw7sfGvxj0C68fXHxE13wxa3d3PHomn6UsQit4Y3aNXm3qTKxKkkZA9OvAB9AUV8sa78UPiJffDDRoLXVILHxfp/j1fC9/cxxAw3LKWXeyf3TlSQMcqegrqPEVr4z+Fvj7wLd/8LC1rxLYeItZTSdTs9USIpukRiJYtijy8FT8vPagD3+iiigAooooAKKKKACiiigAooooAKKKKACiiigAooooAKKKKACiiigAooooAKKKKACiiigAooooAKKKKACiiigAooooAKKKKACiiigAooooAKKKKACiiigAooooAKKKKACiiigAooooAKKKKACiiigAooooA8QtvC3xB+HPjLxLdeDfDWl+LfDviG/fVBazXy2txY3TgCQbnBVo2IBGORj8+m8IeDvE2teBfEGl/FS8tLt/ELSB9PslUQ6fbsuFhRwoLsOu455xj39JooA+drjw98e/DHge4+Huk21n4j02OIQaVrtrqwsL62iUgxrIHVgSMAHGcrxTvgt4S+JOg/GBvEHxTsJdf1fUtLSztNasZUa10+NF3PFImFKsxA+YAgknHWvoeigDzL4/+Ddc8Y23g6PQ4YpG0rxTZaldeZKE2wRFt5Gep5HFdP8AFbR77xF8MvE2g6aive6hpVxbW6swUF3jZVBJ6cmumooA8B8D3X7QXhbwbo3hqH4aeHLmPS7KK0WZtfVTII1ChiNvGcV7d4am1a50Cxn16xhsNUkhVrq2hm81IpMcqr/xAetaFFAHjE/wpv8AXPFHxci1vbb6P4wtrOGynjcM6mOEqWK9tr7Tz1xWXeaf8er34ft8N5NA8PxNJaf2bL4nGpZjNvt2GUW+3f5hTt0yc173RQB4x4l+Fus+HY/AmufDtra71XwZZNp4s76Tyk1C1dArrvwdj5G4HpkmrVhovxU8Y+IL/VPE7p4N0xdIuNPsdKs78XLSTzLj7TKygL8nG0DnPOR39dooA+cvA3gz4qaB8M/+Fcab4G8L6Nc/ZZLObxML5HWVGyGm8pV8xpGB6MQM9eOKsX3wv8cSfs2eC/DFtZWX/CT+FtStb8WktyBFcGCVyFEg4G5WB5+lfQtFAHk2geGPF1/8cNN8f69o9rp0D+Ejp15bx3azeTdG43lARjcu0fexisLwnoPxZ+Fdhf8AhLwl4Z0nxVoBuprjR7qbUxayWayuXMcyEfOFYk5XqD27e7UUAfPX/Cl/E9h4I8L2K3Nrqeuf8JvD4m1+dX8uMsWJl8vdyQBtAHU8nFd98afCOteKNW8A3GkQxSR6L4ng1G9LyBdsCI4YjPU5YcCvR6KACiiigAooooAKKKKACiiigAooooAKKKKACiiigAooooAKKKKACiiigAooooAKKKKACiiigAooooAKKKKACiiigAooooAKKKKACiiigAooooAKKKKACiiigAooooAKKKKACiiigAooooAKKKKACiiigAooooAKKKKACiiigAooooAKKKKACiiigAooooAKKKKACiiigAooooAKKKKACiiigAooooAKKKKACiiigAooooAKKKKACiiigAooooAKKKKACiiigAooooA//9k=">
            <a:extLst>
              <a:ext uri="{FF2B5EF4-FFF2-40B4-BE49-F238E27FC236}">
                <a16:creationId xmlns:a16="http://schemas.microsoft.com/office/drawing/2014/main" id="{7ED8784C-5ABF-554D-B193-2630ACA20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6EA81-397D-7841-BB2E-284FA1ED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4" y="2279990"/>
            <a:ext cx="5765546" cy="4447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240E80-4D4B-6C49-82E5-836533A7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057400"/>
            <a:ext cx="113919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9FB5-DA0E-0C4A-A442-1072840C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by swapping genetic background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20A-8A86-BB49-8329-BCE23EC1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86" y="1489520"/>
            <a:ext cx="10180828" cy="511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27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18E21-F177-2242-93B1-611EF66C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14DD-8FF2-CC47-BEC0-8062890B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561"/>
            <a:ext cx="10515600" cy="737743"/>
          </a:xfrm>
        </p:spPr>
        <p:txBody>
          <a:bodyPr numCol="2">
            <a:normAutofit fontScale="92500" lnSpcReduction="10000"/>
          </a:bodyPr>
          <a:lstStyle/>
          <a:p>
            <a:r>
              <a:rPr lang="en-US" dirty="0"/>
              <a:t>Hunting down trans-bands in NPCs of the same lines</a:t>
            </a:r>
          </a:p>
          <a:p>
            <a:r>
              <a:rPr lang="en-US" dirty="0"/>
              <a:t>Cell fate QTLs using organoids (Lu)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EA48D-AEA8-2244-8F3A-3002CC73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2051304"/>
            <a:ext cx="9613392" cy="48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9C35-E8E7-FF45-9C58-3BE6E884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52E7-0081-364B-B29E-4D528CC3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www.informatics.jax.org/assets/images/static/FAQimage.png">
            <a:extLst>
              <a:ext uri="{FF2B5EF4-FFF2-40B4-BE49-F238E27FC236}">
                <a16:creationId xmlns:a16="http://schemas.microsoft.com/office/drawing/2014/main" id="{4040012D-37D7-404F-BB64-B60913670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9" t="20725" r="23551" b="8899"/>
          <a:stretch/>
        </p:blipFill>
        <p:spPr bwMode="auto">
          <a:xfrm>
            <a:off x="2584704" y="898302"/>
            <a:ext cx="7022592" cy="50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06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s.mcmaster.ca/peter/mix/demex/Images/excrabs1.gif">
            <a:extLst>
              <a:ext uri="{FF2B5EF4-FFF2-40B4-BE49-F238E27FC236}">
                <a16:creationId xmlns:a16="http://schemas.microsoft.com/office/drawing/2014/main" id="{2CC502AD-8519-2B4E-8359-06902C29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1364418"/>
            <a:ext cx="3822699" cy="22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4D060C-C5F3-F34F-A800-5C6CD242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Trait Locus (QTL) Mapping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5860-CBB0-8649-8510-0969314D5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02200" cy="4875004"/>
          </a:xfrm>
        </p:spPr>
        <p:txBody>
          <a:bodyPr>
            <a:normAutofit/>
          </a:bodyPr>
          <a:lstStyle/>
          <a:p>
            <a:r>
              <a:rPr lang="en-US" sz="2400" dirty="0"/>
              <a:t>QTLs are responsible for variable phenotypes</a:t>
            </a:r>
          </a:p>
          <a:p>
            <a:pPr lvl="1"/>
            <a:r>
              <a:rPr lang="en-US" sz="2000" dirty="0"/>
              <a:t>Genetic contribution of phenotypes</a:t>
            </a:r>
          </a:p>
          <a:p>
            <a:pPr lvl="1"/>
            <a:r>
              <a:rPr lang="en-US" sz="2000" dirty="0"/>
              <a:t>Not discrete phenotype (</a:t>
            </a:r>
            <a:r>
              <a:rPr lang="en-US" sz="2000" dirty="0" err="1"/>
              <a:t>eg.</a:t>
            </a:r>
            <a:r>
              <a:rPr lang="en-US" sz="2000" dirty="0"/>
              <a:t> wrinkled peas)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Most mapping models are linear </a:t>
            </a:r>
          </a:p>
          <a:p>
            <a:pPr lvl="1"/>
            <a:r>
              <a:rPr lang="en-US" sz="2000" dirty="0"/>
              <a:t>Genotype as the predictor</a:t>
            </a:r>
          </a:p>
          <a:p>
            <a:pPr lvl="1"/>
            <a:r>
              <a:rPr lang="en-US" sz="2000" dirty="0"/>
              <a:t>Quantitative trait as the response</a:t>
            </a:r>
          </a:p>
          <a:p>
            <a:pPr lvl="1"/>
            <a:r>
              <a:rPr lang="en-US" sz="2000" dirty="0"/>
              <a:t>Add the effect of covariates </a:t>
            </a:r>
          </a:p>
          <a:p>
            <a:pPr lvl="2"/>
            <a:r>
              <a:rPr lang="en-US" dirty="0"/>
              <a:t>age, sex, kinship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2BC0C-4FD6-824B-A1C8-6347499EE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85091">
            <a:off x="5346700" y="1912392"/>
            <a:ext cx="2908300" cy="2476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F8AE1-695C-644C-A4B2-82981AC5535F}"/>
              </a:ext>
            </a:extLst>
          </p:cNvPr>
          <p:cNvCxnSpPr/>
          <p:nvPr/>
        </p:nvCxnSpPr>
        <p:spPr>
          <a:xfrm flipV="1">
            <a:off x="7099300" y="2736850"/>
            <a:ext cx="1765300" cy="2476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A7B53B-8E1B-7F4F-AB24-8409A370164A}"/>
              </a:ext>
            </a:extLst>
          </p:cNvPr>
          <p:cNvSpPr/>
          <p:nvPr/>
        </p:nvSpPr>
        <p:spPr>
          <a:xfrm>
            <a:off x="6724650" y="2295606"/>
            <a:ext cx="187743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9600" dirty="0"/>
              <a:t>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709B9-F15E-6547-8BC7-25C1C7271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65"/>
          <a:stretch/>
        </p:blipFill>
        <p:spPr>
          <a:xfrm>
            <a:off x="5587999" y="3769586"/>
            <a:ext cx="6216650" cy="30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FD97-689F-8246-BD68-10699A11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QTL Mapping in Model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E7254-8BF8-0D4A-BE29-292CF536A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QTL mapping in humans require:</a:t>
            </a:r>
          </a:p>
          <a:p>
            <a:pPr lvl="1"/>
            <a:r>
              <a:rPr lang="en-US" dirty="0"/>
              <a:t>Large sample sizes</a:t>
            </a:r>
          </a:p>
          <a:p>
            <a:pPr lvl="1"/>
            <a:r>
              <a:rPr lang="en-US" dirty="0"/>
              <a:t>Common variants</a:t>
            </a:r>
          </a:p>
          <a:p>
            <a:pPr lvl="1"/>
            <a:r>
              <a:rPr lang="en-US" dirty="0"/>
              <a:t>Variable phenotypes</a:t>
            </a:r>
          </a:p>
          <a:p>
            <a:pPr lvl="1"/>
            <a:endParaRPr lang="en-US" dirty="0"/>
          </a:p>
          <a:p>
            <a:r>
              <a:rPr lang="en-US" dirty="0"/>
              <a:t>Advantages of QTL mapping in model organisms</a:t>
            </a:r>
          </a:p>
          <a:p>
            <a:pPr lvl="1"/>
            <a:r>
              <a:rPr lang="en-US" dirty="0"/>
              <a:t>Control genetic diversity</a:t>
            </a:r>
          </a:p>
          <a:p>
            <a:pPr lvl="1"/>
            <a:r>
              <a:rPr lang="en-US" dirty="0"/>
              <a:t>Genetic markers are common</a:t>
            </a:r>
          </a:p>
          <a:p>
            <a:pPr lvl="1"/>
            <a:r>
              <a:rPr lang="en-US" dirty="0"/>
              <a:t>Wide-degree of phenotype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Requires out-crossing</a:t>
            </a:r>
          </a:p>
        </p:txBody>
      </p:sp>
    </p:spTree>
    <p:extLst>
      <p:ext uri="{BB962C8B-B14F-4D97-AF65-F5344CB8AC3E}">
        <p14:creationId xmlns:p14="http://schemas.microsoft.com/office/powerpoint/2010/main" val="45877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A9C4-4057-1A49-B535-042349E4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Cross (CC) Inbred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5451-A168-C249-AFDA-9F6E94DE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979"/>
            <a:ext cx="5713207" cy="643537"/>
          </a:xfrm>
        </p:spPr>
        <p:txBody>
          <a:bodyPr>
            <a:normAutofit/>
          </a:bodyPr>
          <a:lstStyle/>
          <a:p>
            <a:r>
              <a:rPr lang="en-US" dirty="0"/>
              <a:t>8 inbred strains as founders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1ABAA-A9E5-5D4C-92D0-F28A81433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9"/>
          <a:stretch/>
        </p:blipFill>
        <p:spPr>
          <a:xfrm>
            <a:off x="7168896" y="1314269"/>
            <a:ext cx="4184905" cy="539828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4E6FBB-6F54-BA43-BB97-260483A0D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91325"/>
              </p:ext>
            </p:extLst>
          </p:nvPr>
        </p:nvGraphicFramePr>
        <p:xfrm>
          <a:off x="838200" y="2101516"/>
          <a:ext cx="5049271" cy="29667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410653">
                  <a:extLst>
                    <a:ext uri="{9D8B030D-6E8A-4147-A177-3AD203B41FA5}">
                      <a16:colId xmlns:a16="http://schemas.microsoft.com/office/drawing/2014/main" val="1819132440"/>
                    </a:ext>
                  </a:extLst>
                </a:gridCol>
                <a:gridCol w="3638618">
                  <a:extLst>
                    <a:ext uri="{9D8B030D-6E8A-4147-A177-3AD203B41FA5}">
                      <a16:colId xmlns:a16="http://schemas.microsoft.com/office/drawing/2014/main" val="2953405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A/J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23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C57BL/6J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Strain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365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129S1/</a:t>
                      </a:r>
                      <a:r>
                        <a:rPr lang="en-US" dirty="0" err="1"/>
                        <a:t>SvImJ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 line, </a:t>
                      </a:r>
                      <a:r>
                        <a:rPr lang="en-US" dirty="0" err="1"/>
                        <a:t>Kitl</a:t>
                      </a:r>
                      <a:r>
                        <a:rPr lang="en-US" dirty="0"/>
                        <a:t> (Steel) mutant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363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NZO_HILtJ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“New Zealand Obese”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632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NOD/</a:t>
                      </a:r>
                      <a:r>
                        <a:rPr lang="en-US" dirty="0" err="1"/>
                        <a:t>ShiLtJ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“Non-Obese Type 1 Diabetic”, Albino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46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CAST/</a:t>
                      </a:r>
                      <a:r>
                        <a:rPr lang="en-US" dirty="0" err="1"/>
                        <a:t>EiJ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Wild Derived from Thailand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87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PWK/</a:t>
                      </a:r>
                      <a:r>
                        <a:rPr lang="en-US" dirty="0" err="1"/>
                        <a:t>PhJ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Wild Derived from Czech Republic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11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WSB/</a:t>
                      </a:r>
                      <a:r>
                        <a:rPr lang="en-US" dirty="0" err="1"/>
                        <a:t>EiJ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Wild Derived from Bethesda, 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85017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D9E1227-DA1D-AD49-8AAC-45F4E2B7A75E}"/>
              </a:ext>
            </a:extLst>
          </p:cNvPr>
          <p:cNvSpPr/>
          <p:nvPr/>
        </p:nvSpPr>
        <p:spPr>
          <a:xfrm>
            <a:off x="838200" y="506823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 mice are homozygous at nearly every locus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F1 crosses for 20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20 generations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inter-line crosses can be be outbred to over 1M reproducible genomes (recombinant inbred intercrosses)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852D7-21B2-044D-BE18-88B8FEC28523}"/>
              </a:ext>
            </a:extLst>
          </p:cNvPr>
          <p:cNvSpPr/>
          <p:nvPr/>
        </p:nvSpPr>
        <p:spPr>
          <a:xfrm>
            <a:off x="603504" y="4005072"/>
            <a:ext cx="5431536" cy="1063164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8DC7-AAFB-C744-A385-BE9241BA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Outbred (DO)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C59F-3562-ED4E-9A6B-76D042F7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522695" cy="4896017"/>
          </a:xfrm>
        </p:spPr>
        <p:txBody>
          <a:bodyPr>
            <a:normAutofit/>
          </a:bodyPr>
          <a:lstStyle/>
          <a:p>
            <a:r>
              <a:rPr lang="en-US" dirty="0"/>
              <a:t>144 independent CC lines</a:t>
            </a:r>
          </a:p>
          <a:p>
            <a:pPr lvl="1"/>
            <a:r>
              <a:rPr lang="en-US" dirty="0"/>
              <a:t>Same 8 founders:</a:t>
            </a:r>
          </a:p>
          <a:p>
            <a:pPr lvl="2"/>
            <a:r>
              <a:rPr lang="en-US" dirty="0"/>
              <a:t>37.8M SNPs</a:t>
            </a:r>
          </a:p>
          <a:p>
            <a:pPr lvl="2"/>
            <a:r>
              <a:rPr lang="en-US" dirty="0"/>
              <a:t>6.9M </a:t>
            </a:r>
            <a:r>
              <a:rPr lang="en-US" dirty="0" err="1"/>
              <a:t>INDELs+SVs</a:t>
            </a:r>
            <a:endParaRPr lang="en-US" dirty="0"/>
          </a:p>
          <a:p>
            <a:pPr lvl="2"/>
            <a:r>
              <a:rPr lang="en-US" dirty="0"/>
              <a:t>Minimum AF of 1/8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sz="3000" dirty="0"/>
              <a:t>Each line is a unique genome</a:t>
            </a:r>
          </a:p>
          <a:p>
            <a:endParaRPr lang="en-US" sz="3000" dirty="0"/>
          </a:p>
          <a:p>
            <a:r>
              <a:rPr lang="en-US" dirty="0"/>
              <a:t>Mating is randomized at each generation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churchill-lab.jax.org/website/sites/default/files/do.jpeg">
            <a:extLst>
              <a:ext uri="{FF2B5EF4-FFF2-40B4-BE49-F238E27FC236}">
                <a16:creationId xmlns:a16="http://schemas.microsoft.com/office/drawing/2014/main" id="{3A4274AD-8FA3-2245-BF27-51C7C4EE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716" y="1595446"/>
            <a:ext cx="6415593" cy="48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29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CBD8-E3AF-C547-A80A-99DCFE8F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 mice have similar genetic attributes as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7C9B-79D2-5146-97C5-8F204ACC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0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Heterozygosity similar to humans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Drawback: each animal is unique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Combinations of genotypes can be replicated by CC lines or F1 crossings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C75AD6-7F65-3247-837A-1CEA434638CE}"/>
              </a:ext>
            </a:extLst>
          </p:cNvPr>
          <p:cNvGrpSpPr/>
          <p:nvPr/>
        </p:nvGrpSpPr>
        <p:grpSpPr>
          <a:xfrm>
            <a:off x="4309632" y="1837078"/>
            <a:ext cx="7465274" cy="3680506"/>
            <a:chOff x="4726726" y="2172493"/>
            <a:chExt cx="7465274" cy="36805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54BC32-9DE8-C340-B9E4-D2999EE3F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" t="3744" r="-516" b="512"/>
            <a:stretch/>
          </p:blipFill>
          <p:spPr>
            <a:xfrm>
              <a:off x="8406426" y="2195399"/>
              <a:ext cx="3785574" cy="3657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50379B-ACAF-7B4C-87E3-BCB597D1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726" y="2172493"/>
              <a:ext cx="3679700" cy="3657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23FF3B-5E0A-6B46-86ED-A80B3F00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29" y="1429431"/>
            <a:ext cx="4864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ED01-A54E-9F46-ADB0-E46E4FF5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Structure of Inbred Mice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2E501-5C51-BF4C-AE8A-1FE0592F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8208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Downloaded SNPs from the Mouse Genome Project</a:t>
            </a:r>
          </a:p>
          <a:p>
            <a:pPr lvl="1"/>
            <a:r>
              <a:rPr lang="en-US" dirty="0"/>
              <a:t>Removed SNPs within LD (r</a:t>
            </a:r>
            <a:r>
              <a:rPr lang="en-US" baseline="30000" dirty="0"/>
              <a:t>2</a:t>
            </a:r>
            <a:r>
              <a:rPr lang="en-US" dirty="0"/>
              <a:t> &gt; 0.05)</a:t>
            </a:r>
          </a:p>
          <a:p>
            <a:pPr lvl="1"/>
            <a:endParaRPr lang="en-US" dirty="0"/>
          </a:p>
          <a:p>
            <a:r>
              <a:rPr lang="en-US" dirty="0"/>
              <a:t>Clusters of wild-derived, lab inbred, and (possibly) fancy mice</a:t>
            </a:r>
          </a:p>
          <a:p>
            <a:pPr lvl="1"/>
            <a:r>
              <a:rPr lang="en-US" dirty="0"/>
              <a:t>Strains in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are DO founders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4F0BDA-B138-B644-BF27-5F4C456E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429" y="1427559"/>
            <a:ext cx="5330371" cy="53303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D3DE707-F88B-9E45-99A3-C3DCC5B3F6A8}"/>
              </a:ext>
            </a:extLst>
          </p:cNvPr>
          <p:cNvGrpSpPr/>
          <p:nvPr/>
        </p:nvGrpSpPr>
        <p:grpSpPr>
          <a:xfrm>
            <a:off x="6458857" y="2452915"/>
            <a:ext cx="4894943" cy="2830285"/>
            <a:chOff x="6458857" y="2452915"/>
            <a:chExt cx="4894943" cy="28302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A5619B-4DA4-6048-8BA3-8D9734E012DF}"/>
                </a:ext>
              </a:extLst>
            </p:cNvPr>
            <p:cNvSpPr/>
            <p:nvPr/>
          </p:nvSpPr>
          <p:spPr>
            <a:xfrm rot="1304564">
              <a:off x="6458857" y="4383314"/>
              <a:ext cx="3033486" cy="899886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BCF954-7ABC-164B-A5CC-7C8468128A49}"/>
                </a:ext>
              </a:extLst>
            </p:cNvPr>
            <p:cNvSpPr txBox="1"/>
            <p:nvPr/>
          </p:nvSpPr>
          <p:spPr>
            <a:xfrm>
              <a:off x="7358743" y="4648591"/>
              <a:ext cx="180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wild derived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E8C5A7-6C23-0440-8C25-765553474BD9}"/>
                </a:ext>
              </a:extLst>
            </p:cNvPr>
            <p:cNvSpPr/>
            <p:nvPr/>
          </p:nvSpPr>
          <p:spPr>
            <a:xfrm>
              <a:off x="10363200" y="2452915"/>
              <a:ext cx="990600" cy="522514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B8EC86-C964-DE4D-9E7C-77EB6ACC978A}"/>
                </a:ext>
              </a:extLst>
            </p:cNvPr>
            <p:cNvSpPr txBox="1"/>
            <p:nvPr/>
          </p:nvSpPr>
          <p:spPr>
            <a:xfrm>
              <a:off x="8957129" y="2529506"/>
              <a:ext cx="180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hobby mouse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29FE7-4925-914D-B031-E46C883B7C4B}"/>
              </a:ext>
            </a:extLst>
          </p:cNvPr>
          <p:cNvGrpSpPr/>
          <p:nvPr/>
        </p:nvGrpSpPr>
        <p:grpSpPr>
          <a:xfrm>
            <a:off x="726460" y="162481"/>
            <a:ext cx="5165433" cy="6454219"/>
            <a:chOff x="726460" y="162481"/>
            <a:chExt cx="5165433" cy="6454219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17B0DA1-6208-5B48-84D6-F52B9A570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49659"/>
            <a:stretch/>
          </p:blipFill>
          <p:spPr>
            <a:xfrm>
              <a:off x="726460" y="673100"/>
              <a:ext cx="5165433" cy="5943600"/>
            </a:xfrm>
            <a:prstGeom prst="rect">
              <a:avLst/>
            </a:prstGeom>
          </p:spPr>
        </p:pic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C0EC929-B64D-8B4A-8884-DF18A909A608}"/>
                </a:ext>
              </a:extLst>
            </p:cNvPr>
            <p:cNvSpPr/>
            <p:nvPr/>
          </p:nvSpPr>
          <p:spPr>
            <a:xfrm rot="5400000">
              <a:off x="2080759" y="-233815"/>
              <a:ext cx="479426" cy="1912256"/>
            </a:xfrm>
            <a:prstGeom prst="leftBrace">
              <a:avLst>
                <a:gd name="adj1" fmla="val 1574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6B57F6-20F6-6A4B-BBAF-BBBA19A41C65}"/>
                </a:ext>
              </a:extLst>
            </p:cNvPr>
            <p:cNvSpPr txBox="1"/>
            <p:nvPr/>
          </p:nvSpPr>
          <p:spPr>
            <a:xfrm>
              <a:off x="1412615" y="162481"/>
              <a:ext cx="180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 Founders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3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E3DE-920C-0245-97C1-0109B6DB9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3750"/>
            <a:ext cx="9963150" cy="4351338"/>
          </a:xfrm>
        </p:spPr>
        <p:txBody>
          <a:bodyPr/>
          <a:lstStyle/>
          <a:p>
            <a:r>
              <a:rPr lang="en-US" dirty="0"/>
              <a:t>Collaboration between </a:t>
            </a:r>
            <a:r>
              <a:rPr lang="en-US" dirty="0" err="1"/>
              <a:t>Jax</a:t>
            </a:r>
            <a:r>
              <a:rPr lang="en-US" dirty="0"/>
              <a:t> Laboratories (Churchill) and Harvard Medical School (</a:t>
            </a:r>
            <a:r>
              <a:rPr lang="en-US" dirty="0" err="1"/>
              <a:t>Gygi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Leveraged DO lines, </a:t>
            </a:r>
            <a:r>
              <a:rPr lang="en-US" dirty="0" err="1"/>
              <a:t>RNAseq</a:t>
            </a:r>
            <a:r>
              <a:rPr lang="en-US" dirty="0"/>
              <a:t>, and quantitative mass spec to find QTLs for transcription (</a:t>
            </a:r>
            <a:r>
              <a:rPr lang="en-US" dirty="0" err="1"/>
              <a:t>eQTL</a:t>
            </a:r>
            <a:r>
              <a:rPr lang="en-US" dirty="0"/>
              <a:t>) and translation (</a:t>
            </a:r>
            <a:r>
              <a:rPr lang="en-US" dirty="0" err="1"/>
              <a:t>pQTL</a:t>
            </a:r>
            <a:r>
              <a:rPr lang="en-US" dirty="0"/>
              <a:t>) in livers</a:t>
            </a:r>
          </a:p>
          <a:p>
            <a:pPr lvl="1"/>
            <a:r>
              <a:rPr lang="en-US" i="1" dirty="0"/>
              <a:t>To what extent transcript abundance is a predictor of protein abundance?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C6F1A-4867-C44F-A645-9BDED6C4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95250"/>
            <a:ext cx="94107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099AE-6713-6744-A6E7-D87A90F6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20" y="5183188"/>
            <a:ext cx="8012910" cy="10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1027</Words>
  <Application>Microsoft Macintosh PowerPoint</Application>
  <PresentationFormat>Widescreen</PresentationFormat>
  <Paragraphs>222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Apple Chancery</vt:lpstr>
      <vt:lpstr>Arial</vt:lpstr>
      <vt:lpstr>Calibri</vt:lpstr>
      <vt:lpstr>Calibri Light</vt:lpstr>
      <vt:lpstr>Optima</vt:lpstr>
      <vt:lpstr>Times</vt:lpstr>
      <vt:lpstr>Office Theme</vt:lpstr>
      <vt:lpstr>Defining the consequences of genetic variation on a proteome– wide scale: </vt:lpstr>
      <vt:lpstr>Mus musculus: Genetic Workhorse</vt:lpstr>
      <vt:lpstr>Quantitative Trait Locus (QTL) Mapping </vt:lpstr>
      <vt:lpstr>QTL Mapping in Model Organisms</vt:lpstr>
      <vt:lpstr>Collaborative Cross (CC) Inbred Lines</vt:lpstr>
      <vt:lpstr>Diversity Outbred (DO) Lines</vt:lpstr>
      <vt:lpstr>DO mice have similar genetic attributes as humans</vt:lpstr>
      <vt:lpstr>Population Structure of Inbred Mice</vt:lpstr>
      <vt:lpstr>PowerPoint Presentation</vt:lpstr>
      <vt:lpstr>Methodology in Brief</vt:lpstr>
      <vt:lpstr>Genetic Background Drives Translational Status</vt:lpstr>
      <vt:lpstr>Effect of Sex and Diet on DO Mouse Lines</vt:lpstr>
      <vt:lpstr>Mapping QTLs of 6,706 proteins </vt:lpstr>
      <vt:lpstr>Local QTLs Influence Both Transcript and Protein Amounts</vt:lpstr>
      <vt:lpstr>Distant pQTLs affect protein abundance  post-transcriptionally  </vt:lpstr>
      <vt:lpstr>Detour: Mediation Analysis</vt:lpstr>
      <vt:lpstr>Most local QTLs effected transcript and protein abundance </vt:lpstr>
      <vt:lpstr>Missense mutations can lower protein abundance independent of transcript</vt:lpstr>
      <vt:lpstr>Mediation Analysis can Resolve Protein Networks</vt:lpstr>
      <vt:lpstr>Genotype can Predict Protein Abundance</vt:lpstr>
      <vt:lpstr>Other Applications: eQTLs in ESCs</vt:lpstr>
      <vt:lpstr>Validation by swapping genetic background </vt:lpstr>
      <vt:lpstr>Current Work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the consequences of genetic variation on a proteome– wide scale:  QTL Mapping with the Diversity Outbred Mouse Lines</dc:title>
  <dc:creator>Danny Antaki</dc:creator>
  <cp:lastModifiedBy>Danny Antaki</cp:lastModifiedBy>
  <cp:revision>35</cp:revision>
  <dcterms:created xsi:type="dcterms:W3CDTF">2018-12-07T01:24:58Z</dcterms:created>
  <dcterms:modified xsi:type="dcterms:W3CDTF">2018-12-07T19:13:33Z</dcterms:modified>
</cp:coreProperties>
</file>